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8"/>
  </p:notesMasterIdLst>
  <p:handoutMasterIdLst>
    <p:handoutMasterId r:id="rId29"/>
  </p:handoutMasterIdLst>
  <p:sldIdLst>
    <p:sldId id="547" r:id="rId2"/>
    <p:sldId id="550" r:id="rId3"/>
    <p:sldId id="558" r:id="rId4"/>
    <p:sldId id="604" r:id="rId5"/>
    <p:sldId id="606" r:id="rId6"/>
    <p:sldId id="616" r:id="rId7"/>
    <p:sldId id="607" r:id="rId8"/>
    <p:sldId id="608" r:id="rId9"/>
    <p:sldId id="609" r:id="rId10"/>
    <p:sldId id="617" r:id="rId11"/>
    <p:sldId id="610" r:id="rId12"/>
    <p:sldId id="611" r:id="rId13"/>
    <p:sldId id="584" r:id="rId14"/>
    <p:sldId id="612" r:id="rId15"/>
    <p:sldId id="618" r:id="rId16"/>
    <p:sldId id="613" r:id="rId17"/>
    <p:sldId id="615" r:id="rId18"/>
    <p:sldId id="619" r:id="rId19"/>
    <p:sldId id="597" r:id="rId20"/>
    <p:sldId id="620" r:id="rId21"/>
    <p:sldId id="621" r:id="rId22"/>
    <p:sldId id="622" r:id="rId23"/>
    <p:sldId id="562" r:id="rId24"/>
    <p:sldId id="554" r:id="rId25"/>
    <p:sldId id="552" r:id="rId26"/>
    <p:sldId id="553" r:id="rId27"/>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7F7F"/>
    <a:srgbClr val="FF4747"/>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109" d="100"/>
          <a:sy n="109" d="100"/>
        </p:scale>
        <p:origin x="1296" y="126"/>
      </p:cViewPr>
      <p:guideLst>
        <p:guide orient="horz" pos="2160"/>
        <p:guide pos="2880"/>
      </p:guideLst>
    </p:cSldViewPr>
  </p:slideViewPr>
  <p:notesTextViewPr>
    <p:cViewPr>
      <p:scale>
        <a:sx n="100" d="100"/>
        <a:sy n="100" d="100"/>
      </p:scale>
      <p:origin x="0" y="0"/>
    </p:cViewPr>
  </p:notesTextViewPr>
  <p:notesViewPr>
    <p:cSldViewPr>
      <p:cViewPr varScale="1">
        <p:scale>
          <a:sx n="76" d="100"/>
          <a:sy n="76" d="100"/>
        </p:scale>
        <p:origin x="-954"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2019-10-04</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10/4/2019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5</a:t>
            </a:fld>
            <a:endParaRPr lang="en-CA"/>
          </a:p>
        </p:txBody>
      </p:sp>
    </p:spTree>
    <p:extLst>
      <p:ext uri="{BB962C8B-B14F-4D97-AF65-F5344CB8AC3E}">
        <p14:creationId xmlns:p14="http://schemas.microsoft.com/office/powerpoint/2010/main" val="197058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6</a:t>
            </a:fld>
            <a:endParaRPr lang="en-CA"/>
          </a:p>
        </p:txBody>
      </p:sp>
    </p:spTree>
    <p:extLst>
      <p:ext uri="{BB962C8B-B14F-4D97-AF65-F5344CB8AC3E}">
        <p14:creationId xmlns:p14="http://schemas.microsoft.com/office/powerpoint/2010/main" val="197058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Binary and hexadecimal numbers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Hexadecimal" TargetMode="External"/><Relationship Id="rId2" Type="http://schemas.openxmlformats.org/officeDocument/2006/relationships/hyperlink" Target="https://en.wikipedia.org/wiki/Binary_number" TargetMode="External"/><Relationship Id="rId1" Type="http://schemas.openxmlformats.org/officeDocument/2006/relationships/slideLayout" Target="../slideLayouts/slideLayout2.xml"/><Relationship Id="rId4" Type="http://schemas.openxmlformats.org/officeDocument/2006/relationships/hyperlink" Target="https://simple.wikipedia.org/wiki/Hexadecimal_numeral_syste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Binary and hexadecimal numbers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Counting in binary</a:t>
            </a:r>
            <a:endParaRPr lang="en-CA" dirty="0"/>
          </a:p>
        </p:txBody>
      </p:sp>
      <p:sp>
        <p:nvSpPr>
          <p:cNvPr id="3" name="Content Placeholder 2"/>
          <p:cNvSpPr>
            <a:spLocks noGrp="1"/>
          </p:cNvSpPr>
          <p:nvPr>
            <p:ph idx="1"/>
          </p:nvPr>
        </p:nvSpPr>
        <p:spPr/>
        <p:txBody>
          <a:bodyPr>
            <a:normAutofit/>
          </a:bodyPr>
          <a:lstStyle/>
          <a:p>
            <a:pPr marL="0" indent="0" algn="ctr">
              <a:buNone/>
            </a:pPr>
            <a:r>
              <a:rPr lang="en-CA" sz="3600" b="1" dirty="0" smtClean="0">
                <a:solidFill>
                  <a:srgbClr val="CC3300"/>
                </a:solidFill>
                <a:latin typeface="Times New Roman" panose="02020603050405020304" pitchFamily="18" charset="0"/>
                <a:cs typeface="Times New Roman" panose="02020603050405020304" pitchFamily="18" charset="0"/>
              </a:rPr>
              <a:t>There are only 10 types</a:t>
            </a:r>
            <a:br>
              <a:rPr lang="en-CA" sz="3600" b="1" dirty="0" smtClean="0">
                <a:solidFill>
                  <a:srgbClr val="CC3300"/>
                </a:solidFill>
                <a:latin typeface="Times New Roman" panose="02020603050405020304" pitchFamily="18" charset="0"/>
                <a:cs typeface="Times New Roman" panose="02020603050405020304" pitchFamily="18" charset="0"/>
              </a:rPr>
            </a:br>
            <a:r>
              <a:rPr lang="en-CA" sz="3600" b="1" dirty="0" smtClean="0">
                <a:solidFill>
                  <a:srgbClr val="CC3300"/>
                </a:solidFill>
                <a:latin typeface="Times New Roman" panose="02020603050405020304" pitchFamily="18" charset="0"/>
                <a:cs typeface="Times New Roman" panose="02020603050405020304" pitchFamily="18" charset="0"/>
              </a:rPr>
              <a:t>of people in the world.</a:t>
            </a:r>
          </a:p>
          <a:p>
            <a:pPr marL="0" indent="0" algn="ctr">
              <a:buNone/>
            </a:pPr>
            <a:endParaRPr lang="en-CA" sz="3600" b="1" dirty="0" smtClean="0">
              <a:solidFill>
                <a:srgbClr val="CC3300"/>
              </a:solidFill>
              <a:latin typeface="Times New Roman" panose="02020603050405020304" pitchFamily="18" charset="0"/>
              <a:cs typeface="Times New Roman" panose="02020603050405020304" pitchFamily="18" charset="0"/>
            </a:endParaRPr>
          </a:p>
          <a:p>
            <a:pPr marL="0" indent="0" algn="ctr">
              <a:buNone/>
            </a:pPr>
            <a:r>
              <a:rPr lang="en-CA" sz="3600" b="1" dirty="0" smtClean="0">
                <a:solidFill>
                  <a:srgbClr val="CC3300"/>
                </a:solidFill>
                <a:latin typeface="Times New Roman" panose="02020603050405020304" pitchFamily="18" charset="0"/>
                <a:cs typeface="Times New Roman" panose="02020603050405020304" pitchFamily="18" charset="0"/>
              </a:rPr>
              <a:t>Those who understand binary,</a:t>
            </a:r>
          </a:p>
          <a:p>
            <a:pPr marL="0" indent="0" algn="ctr">
              <a:buNone/>
            </a:pPr>
            <a:r>
              <a:rPr lang="en-CA" sz="3600" b="1" dirty="0" smtClean="0">
                <a:solidFill>
                  <a:srgbClr val="CC3300"/>
                </a:solidFill>
                <a:latin typeface="Times New Roman" panose="02020603050405020304" pitchFamily="18" charset="0"/>
                <a:cs typeface="Times New Roman" panose="02020603050405020304" pitchFamily="18" charset="0"/>
              </a:rPr>
              <a:t>and those who do not.</a:t>
            </a:r>
          </a:p>
        </p:txBody>
      </p:sp>
    </p:spTree>
    <p:extLst>
      <p:ext uri="{BB962C8B-B14F-4D97-AF65-F5344CB8AC3E}">
        <p14:creationId xmlns:p14="http://schemas.microsoft.com/office/powerpoint/2010/main" val="2646251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Binary integers</a:t>
            </a:r>
            <a:endParaRPr lang="en-CA" dirty="0"/>
          </a:p>
        </p:txBody>
      </p:sp>
      <p:sp>
        <p:nvSpPr>
          <p:cNvPr id="3" name="Content Placeholder 2"/>
          <p:cNvSpPr>
            <a:spLocks noGrp="1"/>
          </p:cNvSpPr>
          <p:nvPr>
            <p:ph idx="1"/>
          </p:nvPr>
        </p:nvSpPr>
        <p:spPr/>
        <p:txBody>
          <a:bodyPr/>
          <a:lstStyle/>
          <a:p>
            <a:r>
              <a:rPr lang="en-CA" dirty="0" smtClean="0"/>
              <a:t>For example, in decimal, the number</a:t>
            </a:r>
          </a:p>
          <a:p>
            <a:pPr marL="0" indent="0" algn="ctr">
              <a:buNone/>
            </a:pPr>
            <a:r>
              <a:rPr lang="en-CA" dirty="0" smtClean="0">
                <a:latin typeface="Times New Roman" panose="02020603050405020304" pitchFamily="18" charset="0"/>
                <a:cs typeface="Times New Roman" panose="02020603050405020304" pitchFamily="18" charset="0"/>
              </a:rPr>
              <a:t>      2</a:t>
            </a:r>
            <a:r>
              <a:rPr lang="en-CA" dirty="0" smtClean="0">
                <a:solidFill>
                  <a:srgbClr val="FF0000"/>
                </a:solidFill>
                <a:latin typeface="Times New Roman" panose="02020603050405020304" pitchFamily="18" charset="0"/>
                <a:cs typeface="Times New Roman" panose="02020603050405020304" pitchFamily="18" charset="0"/>
              </a:rPr>
              <a:t>8</a:t>
            </a:r>
            <a:r>
              <a:rPr lang="en-CA" dirty="0" smtClean="0">
                <a:latin typeface="Times New Roman" panose="02020603050405020304" pitchFamily="18" charset="0"/>
                <a:cs typeface="Times New Roman" panose="02020603050405020304" pitchFamily="18" charset="0"/>
              </a:rPr>
              <a:t>09</a:t>
            </a:r>
            <a:r>
              <a:rPr lang="en-CA" dirty="0" smtClean="0">
                <a:solidFill>
                  <a:srgbClr val="0070C0"/>
                </a:solidFill>
                <a:latin typeface="Times New Roman" panose="02020603050405020304" pitchFamily="18" charset="0"/>
                <a:cs typeface="Times New Roman" panose="02020603050405020304" pitchFamily="18" charset="0"/>
              </a:rPr>
              <a:t>7</a:t>
            </a:r>
            <a:r>
              <a:rPr lang="en-CA" dirty="0" smtClean="0">
                <a:latin typeface="Times New Roman" panose="02020603050405020304" pitchFamily="18" charset="0"/>
                <a:cs typeface="Times New Roman" panose="02020603050405020304" pitchFamily="18" charset="0"/>
              </a:rPr>
              <a:t>3</a:t>
            </a:r>
          </a:p>
          <a:p>
            <a:pPr marL="0" indent="0" algn="l">
              <a:buNone/>
            </a:pPr>
            <a:r>
              <a:rPr lang="en-CA" dirty="0">
                <a:cs typeface="Times New Roman" panose="02020603050405020304" pitchFamily="18" charset="0"/>
              </a:rPr>
              <a:t> </a:t>
            </a:r>
            <a:r>
              <a:rPr lang="en-CA" dirty="0" smtClean="0">
                <a:cs typeface="Times New Roman" panose="02020603050405020304" pitchFamily="18" charset="0"/>
              </a:rPr>
              <a:t>     represents </a:t>
            </a:r>
          </a:p>
          <a:p>
            <a:pPr marL="0" indent="0" algn="ctr">
              <a:buNone/>
            </a:pPr>
            <a:r>
              <a:rPr lang="en-CA" dirty="0">
                <a:latin typeface="Times New Roman" panose="02020603050405020304" pitchFamily="18" charset="0"/>
                <a:cs typeface="Times New Roman" panose="02020603050405020304" pitchFamily="18" charset="0"/>
              </a:rPr>
              <a:t>2 </a:t>
            </a:r>
            <a:r>
              <a:rPr lang="en-CA" dirty="0" smtClean="0">
                <a:latin typeface="Times New Roman" panose="02020603050405020304" pitchFamily="18" charset="0"/>
                <a:cs typeface="Times New Roman" panose="02020603050405020304" pitchFamily="18" charset="0"/>
              </a:rPr>
              <a:t>× 10</a:t>
            </a:r>
            <a:r>
              <a:rPr lang="en-CA" baseline="30000" dirty="0" smtClean="0">
                <a:latin typeface="Times New Roman" panose="02020603050405020304" pitchFamily="18" charset="0"/>
                <a:cs typeface="Times New Roman" panose="02020603050405020304" pitchFamily="18" charset="0"/>
              </a:rPr>
              <a:t>5</a:t>
            </a:r>
            <a:r>
              <a:rPr lang="en-CA" dirty="0" smtClean="0">
                <a:latin typeface="Times New Roman" panose="02020603050405020304" pitchFamily="18" charset="0"/>
                <a:cs typeface="Times New Roman" panose="02020603050405020304" pitchFamily="18" charset="0"/>
              </a:rPr>
              <a:t>   +   </a:t>
            </a:r>
            <a:r>
              <a:rPr lang="en-CA" dirty="0" smtClean="0">
                <a:solidFill>
                  <a:srgbClr val="FF0000"/>
                </a:solidFill>
                <a:latin typeface="Times New Roman" panose="02020603050405020304" pitchFamily="18" charset="0"/>
                <a:cs typeface="Times New Roman" panose="02020603050405020304" pitchFamily="18" charset="0"/>
              </a:rPr>
              <a:t>8 </a:t>
            </a:r>
            <a:r>
              <a:rPr lang="en-CA" dirty="0">
                <a:solidFill>
                  <a:srgbClr val="FF0000"/>
                </a:solidFill>
                <a:latin typeface="Times New Roman" panose="02020603050405020304" pitchFamily="18" charset="0"/>
                <a:cs typeface="Times New Roman" panose="02020603050405020304" pitchFamily="18" charset="0"/>
              </a:rPr>
              <a:t>× </a:t>
            </a:r>
            <a:r>
              <a:rPr lang="en-CA" dirty="0" smtClean="0">
                <a:solidFill>
                  <a:srgbClr val="FF0000"/>
                </a:solidFill>
                <a:latin typeface="Times New Roman" panose="02020603050405020304" pitchFamily="18" charset="0"/>
                <a:cs typeface="Times New Roman" panose="02020603050405020304" pitchFamily="18" charset="0"/>
              </a:rPr>
              <a:t>10</a:t>
            </a:r>
            <a:r>
              <a:rPr lang="en-CA" baseline="30000" dirty="0" smtClean="0">
                <a:solidFill>
                  <a:srgbClr val="FF0000"/>
                </a:solidFill>
                <a:latin typeface="Times New Roman" panose="02020603050405020304" pitchFamily="18" charset="0"/>
                <a:cs typeface="Times New Roman" panose="02020603050405020304" pitchFamily="18" charset="0"/>
              </a:rPr>
              <a:t>4</a:t>
            </a:r>
            <a:r>
              <a:rPr lang="en-CA" dirty="0" smtClean="0">
                <a:solidFill>
                  <a:srgbClr val="FF0000"/>
                </a:solidFill>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0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10</a:t>
            </a:r>
            <a:r>
              <a:rPr lang="en-CA" baseline="30000" dirty="0" smtClean="0">
                <a:latin typeface="Times New Roman" panose="02020603050405020304" pitchFamily="18" charset="0"/>
                <a:cs typeface="Times New Roman" panose="02020603050405020304" pitchFamily="18" charset="0"/>
              </a:rPr>
              <a:t>3</a:t>
            </a:r>
            <a:r>
              <a:rPr lang="en-CA" dirty="0" smtClean="0">
                <a:latin typeface="Times New Roman" panose="02020603050405020304" pitchFamily="18" charset="0"/>
                <a:cs typeface="Times New Roman" panose="02020603050405020304" pitchFamily="18" charset="0"/>
              </a:rPr>
              <a:t>   +   9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10</a:t>
            </a:r>
            <a:r>
              <a:rPr lang="en-CA" baseline="30000" dirty="0" smtClean="0">
                <a:latin typeface="Times New Roman" panose="02020603050405020304" pitchFamily="18" charset="0"/>
                <a:cs typeface="Times New Roman" panose="02020603050405020304" pitchFamily="18" charset="0"/>
              </a:rPr>
              <a:t>2</a:t>
            </a:r>
            <a:r>
              <a:rPr lang="en-CA" dirty="0" smtClean="0">
                <a:latin typeface="Times New Roman" panose="02020603050405020304" pitchFamily="18" charset="0"/>
                <a:cs typeface="Times New Roman" panose="02020603050405020304" pitchFamily="18" charset="0"/>
              </a:rPr>
              <a:t>   +   </a:t>
            </a:r>
            <a:r>
              <a:rPr lang="en-CA" dirty="0" smtClean="0">
                <a:solidFill>
                  <a:srgbClr val="0070C0"/>
                </a:solidFill>
                <a:latin typeface="Times New Roman" panose="02020603050405020304" pitchFamily="18" charset="0"/>
                <a:cs typeface="Times New Roman" panose="02020603050405020304" pitchFamily="18" charset="0"/>
              </a:rPr>
              <a:t>7 </a:t>
            </a:r>
            <a:r>
              <a:rPr lang="en-CA" dirty="0">
                <a:solidFill>
                  <a:srgbClr val="0070C0"/>
                </a:solidFill>
                <a:latin typeface="Times New Roman" panose="02020603050405020304" pitchFamily="18" charset="0"/>
                <a:cs typeface="Times New Roman" panose="02020603050405020304" pitchFamily="18" charset="0"/>
              </a:rPr>
              <a:t>× </a:t>
            </a:r>
            <a:r>
              <a:rPr lang="en-CA" dirty="0" smtClean="0">
                <a:solidFill>
                  <a:srgbClr val="0070C0"/>
                </a:solidFill>
                <a:latin typeface="Times New Roman" panose="02020603050405020304" pitchFamily="18" charset="0"/>
                <a:cs typeface="Times New Roman" panose="02020603050405020304" pitchFamily="18" charset="0"/>
              </a:rPr>
              <a:t>10</a:t>
            </a:r>
            <a:r>
              <a:rPr lang="en-CA" baseline="30000" dirty="0" smtClean="0">
                <a:solidFill>
                  <a:srgbClr val="0070C0"/>
                </a:solidFill>
                <a:latin typeface="Times New Roman" panose="02020603050405020304" pitchFamily="18" charset="0"/>
                <a:cs typeface="Times New Roman" panose="02020603050405020304" pitchFamily="18" charset="0"/>
              </a:rPr>
              <a:t>1</a:t>
            </a:r>
            <a:r>
              <a:rPr lang="en-CA" dirty="0" smtClean="0">
                <a:solidFill>
                  <a:srgbClr val="0070C0"/>
                </a:solidFill>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3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10</a:t>
            </a:r>
            <a:r>
              <a:rPr lang="en-CA" baseline="30000" dirty="0" smtClean="0">
                <a:latin typeface="Times New Roman" panose="02020603050405020304" pitchFamily="18" charset="0"/>
                <a:cs typeface="Times New Roman" panose="02020603050405020304" pitchFamily="18" charset="0"/>
              </a:rPr>
              <a:t>0</a:t>
            </a:r>
            <a:endParaRPr lang="en-CA" dirty="0">
              <a:latin typeface="Times New Roman" panose="02020603050405020304" pitchFamily="18" charset="0"/>
              <a:cs typeface="Times New Roman" panose="02020603050405020304" pitchFamily="18" charset="0"/>
            </a:endParaRPr>
          </a:p>
          <a:p>
            <a:endParaRPr lang="en-CA" dirty="0" smtClean="0"/>
          </a:p>
          <a:p>
            <a:r>
              <a:rPr lang="en-CA" dirty="0" smtClean="0"/>
              <a:t>In binary, the number</a:t>
            </a:r>
          </a:p>
          <a:p>
            <a:pPr marL="0" indent="0" algn="ctr">
              <a:buNone/>
            </a:pPr>
            <a:r>
              <a:rPr lang="en-CA" dirty="0" smtClean="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a:t>
            </a:r>
            <a:r>
              <a:rPr lang="en-CA" b="1" dirty="0" smtClean="0">
                <a:solidFill>
                  <a:srgbClr val="FF000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10</a:t>
            </a:r>
            <a:r>
              <a:rPr lang="en-CA" b="1" dirty="0" smtClean="0">
                <a:solidFill>
                  <a:srgbClr val="0070C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p>
            <a:pPr marL="0" indent="0" algn="l">
              <a:buNone/>
            </a:pPr>
            <a:r>
              <a:rPr lang="en-CA" dirty="0">
                <a:cs typeface="Times New Roman" panose="02020603050405020304" pitchFamily="18" charset="0"/>
              </a:rPr>
              <a:t>      represents </a:t>
            </a:r>
          </a:p>
          <a:p>
            <a:pPr marL="0" indent="0" algn="ctr">
              <a:buNone/>
            </a:pPr>
            <a:r>
              <a:rPr lang="en-CA" dirty="0" smtClean="0">
                <a:latin typeface="Times New Roman" panose="02020603050405020304" pitchFamily="18" charset="0"/>
                <a:cs typeface="Times New Roman" panose="02020603050405020304" pitchFamily="18" charset="0"/>
              </a:rPr>
              <a:t>1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5</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solidFill>
                  <a:srgbClr val="FF0000"/>
                </a:solidFill>
                <a:latin typeface="Times New Roman" panose="02020603050405020304" pitchFamily="18" charset="0"/>
                <a:cs typeface="Times New Roman" panose="02020603050405020304" pitchFamily="18" charset="0"/>
              </a:rPr>
              <a:t>0 </a:t>
            </a:r>
            <a:r>
              <a:rPr lang="en-CA" dirty="0">
                <a:solidFill>
                  <a:srgbClr val="FF0000"/>
                </a:solidFill>
                <a:latin typeface="Times New Roman" panose="02020603050405020304" pitchFamily="18" charset="0"/>
                <a:cs typeface="Times New Roman" panose="02020603050405020304" pitchFamily="18" charset="0"/>
              </a:rPr>
              <a:t>× </a:t>
            </a:r>
            <a:r>
              <a:rPr lang="en-CA" dirty="0" smtClean="0">
                <a:solidFill>
                  <a:srgbClr val="FF0000"/>
                </a:solidFill>
                <a:latin typeface="Times New Roman" panose="02020603050405020304" pitchFamily="18" charset="0"/>
                <a:cs typeface="Times New Roman" panose="02020603050405020304" pitchFamily="18" charset="0"/>
              </a:rPr>
              <a:t>2</a:t>
            </a:r>
            <a:r>
              <a:rPr lang="en-CA" baseline="30000" dirty="0" smtClean="0">
                <a:solidFill>
                  <a:srgbClr val="FF0000"/>
                </a:solidFill>
                <a:latin typeface="Times New Roman" panose="02020603050405020304" pitchFamily="18" charset="0"/>
                <a:cs typeface="Times New Roman" panose="02020603050405020304" pitchFamily="18" charset="0"/>
              </a:rPr>
              <a:t>4</a:t>
            </a:r>
            <a:r>
              <a:rPr lang="en-CA" dirty="0" smtClean="0">
                <a:solidFill>
                  <a:srgbClr val="FF0000"/>
                </a:solidFill>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1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3</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0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2</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solidFill>
                  <a:srgbClr val="0070C0"/>
                </a:solidFill>
                <a:latin typeface="Times New Roman" panose="02020603050405020304" pitchFamily="18" charset="0"/>
                <a:cs typeface="Times New Roman" panose="02020603050405020304" pitchFamily="18" charset="0"/>
              </a:rPr>
              <a:t>1 </a:t>
            </a:r>
            <a:r>
              <a:rPr lang="en-CA" dirty="0">
                <a:solidFill>
                  <a:srgbClr val="0070C0"/>
                </a:solidFill>
                <a:latin typeface="Times New Roman" panose="02020603050405020304" pitchFamily="18" charset="0"/>
                <a:cs typeface="Times New Roman" panose="02020603050405020304" pitchFamily="18" charset="0"/>
              </a:rPr>
              <a:t>× </a:t>
            </a:r>
            <a:r>
              <a:rPr lang="en-CA" dirty="0" smtClean="0">
                <a:solidFill>
                  <a:srgbClr val="0070C0"/>
                </a:solidFill>
                <a:latin typeface="Times New Roman" panose="02020603050405020304" pitchFamily="18" charset="0"/>
                <a:cs typeface="Times New Roman" panose="02020603050405020304" pitchFamily="18" charset="0"/>
              </a:rPr>
              <a:t>2</a:t>
            </a:r>
            <a:r>
              <a:rPr lang="en-CA" baseline="30000" dirty="0" smtClean="0">
                <a:solidFill>
                  <a:srgbClr val="0070C0"/>
                </a:solidFill>
                <a:latin typeface="Times New Roman" panose="02020603050405020304" pitchFamily="18" charset="0"/>
                <a:cs typeface="Times New Roman" panose="02020603050405020304" pitchFamily="18" charset="0"/>
              </a:rPr>
              <a:t>1</a:t>
            </a:r>
            <a:r>
              <a:rPr lang="en-CA" dirty="0" smtClean="0">
                <a:solidFill>
                  <a:srgbClr val="0070C0"/>
                </a:solidFill>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0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0</a:t>
            </a:r>
            <a:r>
              <a:rPr lang="en-CA" dirty="0" smtClean="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42</a:t>
            </a:r>
            <a:endParaRPr lang="en-CA" dirty="0">
              <a:latin typeface="Times New Roman" panose="02020603050405020304" pitchFamily="18" charset="0"/>
              <a:cs typeface="Times New Roman" panose="02020603050405020304" pitchFamily="18" charset="0"/>
            </a:endParaRPr>
          </a:p>
          <a:p>
            <a:pPr marL="0" indent="0" algn="l">
              <a:buNone/>
            </a:pPr>
            <a:endParaRPr lang="en-CA"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8331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Binary real numbers</a:t>
            </a:r>
            <a:endParaRPr lang="en-CA" dirty="0"/>
          </a:p>
        </p:txBody>
      </p:sp>
      <p:sp>
        <p:nvSpPr>
          <p:cNvPr id="3" name="Content Placeholder 2"/>
          <p:cNvSpPr>
            <a:spLocks noGrp="1"/>
          </p:cNvSpPr>
          <p:nvPr>
            <p:ph idx="1"/>
          </p:nvPr>
        </p:nvSpPr>
        <p:spPr>
          <a:xfrm>
            <a:off x="457200" y="1600200"/>
            <a:ext cx="8579296" cy="4525963"/>
          </a:xfrm>
        </p:spPr>
        <p:txBody>
          <a:bodyPr/>
          <a:lstStyle/>
          <a:p>
            <a:r>
              <a:rPr lang="en-CA" dirty="0" smtClean="0"/>
              <a:t>Similarly,</a:t>
            </a:r>
          </a:p>
          <a:p>
            <a:pPr marL="0" indent="0" algn="ctr">
              <a:buNone/>
            </a:pPr>
            <a:r>
              <a:rPr lang="en-CA" dirty="0" smtClean="0">
                <a:latin typeface="Times New Roman" panose="02020603050405020304" pitchFamily="18" charset="0"/>
                <a:cs typeface="Times New Roman" panose="02020603050405020304" pitchFamily="18" charset="0"/>
              </a:rPr>
              <a:t>      2</a:t>
            </a:r>
            <a:r>
              <a:rPr lang="en-CA" b="1" dirty="0" smtClean="0">
                <a:solidFill>
                  <a:srgbClr val="FF0000"/>
                </a:solidFill>
                <a:latin typeface="Times New Roman" panose="02020603050405020304" pitchFamily="18" charset="0"/>
                <a:cs typeface="Times New Roman" panose="02020603050405020304" pitchFamily="18" charset="0"/>
              </a:rPr>
              <a:t>8</a:t>
            </a:r>
            <a:r>
              <a:rPr lang="en-CA" dirty="0" smtClean="0">
                <a:latin typeface="Times New Roman" panose="02020603050405020304" pitchFamily="18" charset="0"/>
                <a:cs typeface="Times New Roman" panose="02020603050405020304" pitchFamily="18" charset="0"/>
              </a:rPr>
              <a:t>0.9</a:t>
            </a:r>
            <a:r>
              <a:rPr lang="en-CA" b="1" dirty="0" smtClean="0">
                <a:solidFill>
                  <a:srgbClr val="0070C0"/>
                </a:solidFill>
                <a:latin typeface="Times New Roman" panose="02020603050405020304" pitchFamily="18" charset="0"/>
                <a:cs typeface="Times New Roman" panose="02020603050405020304" pitchFamily="18" charset="0"/>
              </a:rPr>
              <a:t>7</a:t>
            </a:r>
            <a:r>
              <a:rPr lang="en-CA" dirty="0" smtClean="0">
                <a:latin typeface="Times New Roman" panose="02020603050405020304" pitchFamily="18" charset="0"/>
                <a:cs typeface="Times New Roman" panose="02020603050405020304" pitchFamily="18" charset="0"/>
              </a:rPr>
              <a:t>3</a:t>
            </a:r>
          </a:p>
          <a:p>
            <a:pPr marL="0" indent="0" algn="l">
              <a:buNone/>
            </a:pPr>
            <a:r>
              <a:rPr lang="en-CA" dirty="0">
                <a:cs typeface="Times New Roman" panose="02020603050405020304" pitchFamily="18" charset="0"/>
              </a:rPr>
              <a:t> </a:t>
            </a:r>
            <a:r>
              <a:rPr lang="en-CA" dirty="0" smtClean="0">
                <a:cs typeface="Times New Roman" panose="02020603050405020304" pitchFamily="18" charset="0"/>
              </a:rPr>
              <a:t>     represents </a:t>
            </a:r>
          </a:p>
          <a:p>
            <a:pPr marL="0" indent="0" algn="ctr">
              <a:buNone/>
            </a:pPr>
            <a:r>
              <a:rPr lang="en-CA" dirty="0">
                <a:latin typeface="Times New Roman" panose="02020603050405020304" pitchFamily="18" charset="0"/>
                <a:cs typeface="Times New Roman" panose="02020603050405020304" pitchFamily="18" charset="0"/>
              </a:rPr>
              <a:t>2 </a:t>
            </a:r>
            <a:r>
              <a:rPr lang="en-CA" dirty="0" smtClean="0">
                <a:latin typeface="Times New Roman" panose="02020603050405020304" pitchFamily="18" charset="0"/>
                <a:cs typeface="Times New Roman" panose="02020603050405020304" pitchFamily="18" charset="0"/>
              </a:rPr>
              <a:t>× 10</a:t>
            </a:r>
            <a:r>
              <a:rPr lang="en-CA" baseline="30000" dirty="0" smtClean="0">
                <a:latin typeface="Times New Roman" panose="02020603050405020304" pitchFamily="18" charset="0"/>
                <a:cs typeface="Times New Roman" panose="02020603050405020304" pitchFamily="18" charset="0"/>
              </a:rPr>
              <a:t>2</a:t>
            </a:r>
            <a:r>
              <a:rPr lang="en-CA" dirty="0" smtClean="0">
                <a:latin typeface="Times New Roman" panose="02020603050405020304" pitchFamily="18" charset="0"/>
                <a:cs typeface="Times New Roman" panose="02020603050405020304" pitchFamily="18" charset="0"/>
              </a:rPr>
              <a:t>   +   </a:t>
            </a:r>
            <a:r>
              <a:rPr lang="en-CA" dirty="0" smtClean="0">
                <a:solidFill>
                  <a:srgbClr val="FF0000"/>
                </a:solidFill>
                <a:latin typeface="Times New Roman" panose="02020603050405020304" pitchFamily="18" charset="0"/>
                <a:cs typeface="Times New Roman" panose="02020603050405020304" pitchFamily="18" charset="0"/>
              </a:rPr>
              <a:t>8 </a:t>
            </a:r>
            <a:r>
              <a:rPr lang="en-CA" dirty="0">
                <a:solidFill>
                  <a:srgbClr val="FF0000"/>
                </a:solidFill>
                <a:latin typeface="Times New Roman" panose="02020603050405020304" pitchFamily="18" charset="0"/>
                <a:cs typeface="Times New Roman" panose="02020603050405020304" pitchFamily="18" charset="0"/>
              </a:rPr>
              <a:t>× </a:t>
            </a:r>
            <a:r>
              <a:rPr lang="en-CA" dirty="0" smtClean="0">
                <a:solidFill>
                  <a:srgbClr val="FF0000"/>
                </a:solidFill>
                <a:latin typeface="Times New Roman" panose="02020603050405020304" pitchFamily="18" charset="0"/>
                <a:cs typeface="Times New Roman" panose="02020603050405020304" pitchFamily="18" charset="0"/>
              </a:rPr>
              <a:t>10</a:t>
            </a:r>
            <a:r>
              <a:rPr lang="en-CA" baseline="30000" dirty="0" smtClean="0">
                <a:solidFill>
                  <a:srgbClr val="FF0000"/>
                </a:solidFill>
                <a:latin typeface="Times New Roman" panose="02020603050405020304" pitchFamily="18" charset="0"/>
                <a:cs typeface="Times New Roman" panose="02020603050405020304" pitchFamily="18" charset="0"/>
              </a:rPr>
              <a:t>1</a:t>
            </a:r>
            <a:r>
              <a:rPr lang="en-CA" dirty="0" smtClean="0">
                <a:solidFill>
                  <a:srgbClr val="FF0000"/>
                </a:solidFill>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0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10</a:t>
            </a:r>
            <a:r>
              <a:rPr lang="en-CA" baseline="30000" dirty="0" smtClean="0">
                <a:latin typeface="Times New Roman" panose="02020603050405020304" pitchFamily="18" charset="0"/>
                <a:cs typeface="Times New Roman" panose="02020603050405020304" pitchFamily="18" charset="0"/>
              </a:rPr>
              <a:t>0</a:t>
            </a:r>
            <a:r>
              <a:rPr lang="en-CA" dirty="0" smtClean="0">
                <a:latin typeface="Times New Roman" panose="02020603050405020304" pitchFamily="18" charset="0"/>
                <a:cs typeface="Times New Roman" panose="02020603050405020304" pitchFamily="18" charset="0"/>
              </a:rPr>
              <a:t>   +   9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10</a:t>
            </a:r>
            <a:r>
              <a:rPr lang="en-CA" baseline="30000" dirty="0" smtClean="0">
                <a:latin typeface="Times New Roman" panose="02020603050405020304" pitchFamily="18" charset="0"/>
                <a:cs typeface="Times New Roman" panose="02020603050405020304" pitchFamily="18" charset="0"/>
              </a:rPr>
              <a:t>–1</a:t>
            </a:r>
            <a:r>
              <a:rPr lang="en-CA" dirty="0" smtClean="0">
                <a:latin typeface="Times New Roman" panose="02020603050405020304" pitchFamily="18" charset="0"/>
                <a:cs typeface="Times New Roman" panose="02020603050405020304" pitchFamily="18" charset="0"/>
              </a:rPr>
              <a:t>   +   </a:t>
            </a:r>
            <a:r>
              <a:rPr lang="en-CA" dirty="0" smtClean="0">
                <a:solidFill>
                  <a:srgbClr val="0070C0"/>
                </a:solidFill>
                <a:latin typeface="Times New Roman" panose="02020603050405020304" pitchFamily="18" charset="0"/>
                <a:cs typeface="Times New Roman" panose="02020603050405020304" pitchFamily="18" charset="0"/>
              </a:rPr>
              <a:t>7 </a:t>
            </a:r>
            <a:r>
              <a:rPr lang="en-CA" dirty="0">
                <a:solidFill>
                  <a:srgbClr val="0070C0"/>
                </a:solidFill>
                <a:latin typeface="Times New Roman" panose="02020603050405020304" pitchFamily="18" charset="0"/>
                <a:cs typeface="Times New Roman" panose="02020603050405020304" pitchFamily="18" charset="0"/>
              </a:rPr>
              <a:t>× </a:t>
            </a:r>
            <a:r>
              <a:rPr lang="en-CA" dirty="0" smtClean="0">
                <a:solidFill>
                  <a:srgbClr val="0070C0"/>
                </a:solidFill>
                <a:latin typeface="Times New Roman" panose="02020603050405020304" pitchFamily="18" charset="0"/>
                <a:cs typeface="Times New Roman" panose="02020603050405020304" pitchFamily="18" charset="0"/>
              </a:rPr>
              <a:t>10</a:t>
            </a:r>
            <a:r>
              <a:rPr lang="en-CA" baseline="30000" dirty="0" smtClean="0">
                <a:solidFill>
                  <a:srgbClr val="0070C0"/>
                </a:solidFill>
                <a:latin typeface="Times New Roman" panose="02020603050405020304" pitchFamily="18" charset="0"/>
                <a:cs typeface="Times New Roman" panose="02020603050405020304" pitchFamily="18" charset="0"/>
              </a:rPr>
              <a:t>–2</a:t>
            </a:r>
            <a:r>
              <a:rPr lang="en-CA" dirty="0" smtClean="0">
                <a:solidFill>
                  <a:srgbClr val="0070C0"/>
                </a:solidFill>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3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10</a:t>
            </a:r>
            <a:r>
              <a:rPr lang="en-CA" baseline="30000" dirty="0" smtClean="0">
                <a:latin typeface="Times New Roman" panose="02020603050405020304" pitchFamily="18" charset="0"/>
                <a:cs typeface="Times New Roman" panose="02020603050405020304" pitchFamily="18" charset="0"/>
              </a:rPr>
              <a:t>–3</a:t>
            </a:r>
            <a:endParaRPr lang="en-CA" dirty="0">
              <a:latin typeface="Times New Roman" panose="02020603050405020304" pitchFamily="18" charset="0"/>
              <a:cs typeface="Times New Roman" panose="02020603050405020304" pitchFamily="18" charset="0"/>
            </a:endParaRPr>
          </a:p>
          <a:p>
            <a:endParaRPr lang="en-CA" dirty="0" smtClean="0"/>
          </a:p>
          <a:p>
            <a:r>
              <a:rPr lang="en-CA" dirty="0" smtClean="0"/>
              <a:t>In binary, the number</a:t>
            </a:r>
          </a:p>
          <a:p>
            <a:pPr marL="0" indent="0" algn="ctr">
              <a:buNone/>
            </a:pPr>
            <a:r>
              <a:rPr lang="en-CA" dirty="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a:t>
            </a:r>
            <a:r>
              <a:rPr lang="en-CA" b="1" dirty="0" smtClean="0">
                <a:solidFill>
                  <a:srgbClr val="FF000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1.0</a:t>
            </a:r>
            <a:r>
              <a:rPr lang="en-CA" b="1" dirty="0" smtClean="0">
                <a:solidFill>
                  <a:srgbClr val="0070C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p>
            <a:pPr marL="0" indent="0" algn="l">
              <a:buNone/>
            </a:pPr>
            <a:r>
              <a:rPr lang="en-CA" dirty="0">
                <a:cs typeface="Times New Roman" panose="02020603050405020304" pitchFamily="18" charset="0"/>
              </a:rPr>
              <a:t>      represents </a:t>
            </a:r>
          </a:p>
          <a:p>
            <a:pPr marL="0" indent="0" algn="ctr">
              <a:buNone/>
            </a:pPr>
            <a:r>
              <a:rPr lang="en-CA" dirty="0" smtClean="0">
                <a:latin typeface="Times New Roman" panose="02020603050405020304" pitchFamily="18" charset="0"/>
                <a:cs typeface="Times New Roman" panose="02020603050405020304" pitchFamily="18" charset="0"/>
              </a:rPr>
              <a:t>1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2</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solidFill>
                  <a:srgbClr val="FF0000"/>
                </a:solidFill>
                <a:latin typeface="Times New Roman" panose="02020603050405020304" pitchFamily="18" charset="0"/>
                <a:cs typeface="Times New Roman" panose="02020603050405020304" pitchFamily="18" charset="0"/>
              </a:rPr>
              <a:t>0 </a:t>
            </a:r>
            <a:r>
              <a:rPr lang="en-CA" dirty="0">
                <a:solidFill>
                  <a:srgbClr val="FF0000"/>
                </a:solidFill>
                <a:latin typeface="Times New Roman" panose="02020603050405020304" pitchFamily="18" charset="0"/>
                <a:cs typeface="Times New Roman" panose="02020603050405020304" pitchFamily="18" charset="0"/>
              </a:rPr>
              <a:t>× </a:t>
            </a:r>
            <a:r>
              <a:rPr lang="en-CA" dirty="0" smtClean="0">
                <a:solidFill>
                  <a:srgbClr val="FF0000"/>
                </a:solidFill>
                <a:latin typeface="Times New Roman" panose="02020603050405020304" pitchFamily="18" charset="0"/>
                <a:cs typeface="Times New Roman" panose="02020603050405020304" pitchFamily="18" charset="0"/>
              </a:rPr>
              <a:t>2</a:t>
            </a:r>
            <a:r>
              <a:rPr lang="en-CA" baseline="30000" dirty="0" smtClean="0">
                <a:solidFill>
                  <a:srgbClr val="FF0000"/>
                </a:solidFill>
                <a:latin typeface="Times New Roman" panose="02020603050405020304" pitchFamily="18" charset="0"/>
                <a:cs typeface="Times New Roman" panose="02020603050405020304" pitchFamily="18" charset="0"/>
              </a:rPr>
              <a:t>1</a:t>
            </a:r>
            <a:r>
              <a:rPr lang="en-CA" dirty="0" smtClean="0">
                <a:solidFill>
                  <a:srgbClr val="FF0000"/>
                </a:solidFill>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1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0</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0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2</a:t>
            </a:r>
            <a:r>
              <a:rPr lang="en-CA" baseline="30000" dirty="0">
                <a:latin typeface="Times New Roman" panose="02020603050405020304" pitchFamily="18" charset="0"/>
                <a:cs typeface="Times New Roman" panose="02020603050405020304" pitchFamily="18" charset="0"/>
              </a:rPr>
              <a:t>–1</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solidFill>
                  <a:srgbClr val="0070C0"/>
                </a:solidFill>
                <a:latin typeface="Times New Roman" panose="02020603050405020304" pitchFamily="18" charset="0"/>
                <a:cs typeface="Times New Roman" panose="02020603050405020304" pitchFamily="18" charset="0"/>
              </a:rPr>
              <a:t>1 </a:t>
            </a:r>
            <a:r>
              <a:rPr lang="en-CA" dirty="0">
                <a:solidFill>
                  <a:srgbClr val="0070C0"/>
                </a:solidFill>
                <a:latin typeface="Times New Roman" panose="02020603050405020304" pitchFamily="18" charset="0"/>
                <a:cs typeface="Times New Roman" panose="02020603050405020304" pitchFamily="18" charset="0"/>
              </a:rPr>
              <a:t>× </a:t>
            </a:r>
            <a:r>
              <a:rPr lang="en-CA" dirty="0" smtClean="0">
                <a:solidFill>
                  <a:srgbClr val="0070C0"/>
                </a:solidFill>
                <a:latin typeface="Times New Roman" panose="02020603050405020304" pitchFamily="18" charset="0"/>
                <a:cs typeface="Times New Roman" panose="02020603050405020304" pitchFamily="18" charset="0"/>
              </a:rPr>
              <a:t>2</a:t>
            </a:r>
            <a:r>
              <a:rPr lang="en-CA" baseline="30000" dirty="0" smtClean="0">
                <a:solidFill>
                  <a:srgbClr val="0070C0"/>
                </a:solidFill>
                <a:latin typeface="Times New Roman" panose="02020603050405020304" pitchFamily="18" charset="0"/>
                <a:cs typeface="Times New Roman" panose="02020603050405020304" pitchFamily="18" charset="0"/>
              </a:rPr>
              <a:t>–2</a:t>
            </a:r>
            <a:r>
              <a:rPr lang="en-CA" dirty="0" smtClean="0">
                <a:solidFill>
                  <a:srgbClr val="0070C0"/>
                </a:solidFill>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0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–3</a:t>
            </a:r>
            <a:r>
              <a:rPr lang="en-CA" dirty="0" smtClean="0">
                <a:latin typeface="Times New Roman" panose="02020603050405020304" pitchFamily="18" charset="0"/>
                <a:cs typeface="Times New Roman" panose="02020603050405020304" pitchFamily="18" charset="0"/>
              </a:rPr>
              <a:t> </a:t>
            </a:r>
          </a:p>
          <a:p>
            <a:pPr marL="0" indent="0" algn="ctr">
              <a:buNone/>
            </a:pPr>
            <a:r>
              <a:rPr lang="en-CA" dirty="0" smtClean="0">
                <a:latin typeface="Times New Roman" panose="02020603050405020304" pitchFamily="18" charset="0"/>
                <a:cs typeface="Times New Roman" panose="02020603050405020304" pitchFamily="18" charset="0"/>
              </a:rPr>
              <a:t>4 + 1 + 0.25 = 5.25</a:t>
            </a:r>
            <a:endParaRPr lang="en-CA" dirty="0">
              <a:latin typeface="Times New Roman" panose="02020603050405020304" pitchFamily="18" charset="0"/>
              <a:cs typeface="Times New Roman" panose="02020603050405020304" pitchFamily="18" charset="0"/>
            </a:endParaRPr>
          </a:p>
          <a:p>
            <a:pPr algn="l"/>
            <a:endParaRPr lang="en-CA" dirty="0" smtClean="0"/>
          </a:p>
          <a:p>
            <a:pPr marL="0" indent="0" algn="l">
              <a:buNone/>
            </a:pPr>
            <a:r>
              <a:rPr lang="en-CA" dirty="0" smtClean="0"/>
              <a:t>Note:	Every decimal integer is followed by an implied decimal point</a:t>
            </a:r>
          </a:p>
          <a:p>
            <a:pPr marL="0" indent="0" algn="l">
              <a:buNone/>
            </a:pPr>
            <a:r>
              <a:rPr lang="en-CA" dirty="0" smtClean="0"/>
              <a:t>	Every binary integer is followed by an implied radix point</a:t>
            </a:r>
            <a:endParaRPr lang="en-CA" dirty="0"/>
          </a:p>
          <a:p>
            <a:pPr marL="0" indent="0" algn="l">
              <a:buNone/>
            </a:pPr>
            <a:endParaRPr lang="en-CA" dirty="0" smtClean="0">
              <a:latin typeface="Times New Roman" panose="02020603050405020304" pitchFamily="18" charset="0"/>
              <a:cs typeface="Times New Roman" panose="02020603050405020304" pitchFamily="18" charset="0"/>
            </a:endParaRPr>
          </a:p>
        </p:txBody>
      </p:sp>
      <p:sp>
        <p:nvSpPr>
          <p:cNvPr id="4" name="TextBox 3"/>
          <p:cNvSpPr txBox="1"/>
          <p:nvPr/>
        </p:nvSpPr>
        <p:spPr>
          <a:xfrm>
            <a:off x="6660232" y="1988840"/>
            <a:ext cx="2484976" cy="369332"/>
          </a:xfrm>
          <a:prstGeom prst="rect">
            <a:avLst/>
          </a:prstGeom>
          <a:noFill/>
        </p:spPr>
        <p:txBody>
          <a:bodyPr wrap="none" rtlCol="0">
            <a:spAutoFit/>
          </a:bodyPr>
          <a:lstStyle/>
          <a:p>
            <a:r>
              <a:rPr lang="en-CA" dirty="0" smtClean="0">
                <a:solidFill>
                  <a:srgbClr val="C00000"/>
                </a:solidFill>
                <a:latin typeface="Georgia" panose="02040502050405020303" pitchFamily="18" charset="0"/>
              </a:rPr>
              <a:t>Uses a “decimal point”</a:t>
            </a:r>
            <a:endParaRPr lang="en-CA" dirty="0">
              <a:solidFill>
                <a:srgbClr val="C00000"/>
              </a:solidFill>
              <a:latin typeface="Georgia" panose="02040502050405020303" pitchFamily="18" charset="0"/>
            </a:endParaRPr>
          </a:p>
        </p:txBody>
      </p:sp>
      <p:sp>
        <p:nvSpPr>
          <p:cNvPr id="5" name="TextBox 4"/>
          <p:cNvSpPr txBox="1"/>
          <p:nvPr/>
        </p:nvSpPr>
        <p:spPr>
          <a:xfrm>
            <a:off x="6660232" y="3779748"/>
            <a:ext cx="2214068" cy="369332"/>
          </a:xfrm>
          <a:prstGeom prst="rect">
            <a:avLst/>
          </a:prstGeom>
          <a:noFill/>
        </p:spPr>
        <p:txBody>
          <a:bodyPr wrap="none" rtlCol="0">
            <a:spAutoFit/>
          </a:bodyPr>
          <a:lstStyle/>
          <a:p>
            <a:r>
              <a:rPr lang="en-CA" dirty="0" smtClean="0">
                <a:solidFill>
                  <a:srgbClr val="C00000"/>
                </a:solidFill>
                <a:latin typeface="Georgia" panose="02040502050405020303" pitchFamily="18" charset="0"/>
              </a:rPr>
              <a:t>Uses a “radix point”</a:t>
            </a:r>
            <a:endParaRPr lang="en-CA" dirty="0">
              <a:solidFill>
                <a:srgbClr val="C00000"/>
              </a:solidFill>
              <a:latin typeface="Georgia" panose="02040502050405020303" pitchFamily="18" charset="0"/>
            </a:endParaRPr>
          </a:p>
        </p:txBody>
      </p:sp>
    </p:spTree>
    <p:extLst>
      <p:ext uri="{BB962C8B-B14F-4D97-AF65-F5344CB8AC3E}">
        <p14:creationId xmlns:p14="http://schemas.microsoft.com/office/powerpoint/2010/main" val="2171459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Addition</a:t>
            </a:r>
            <a:endParaRPr lang="en-CA" dirty="0"/>
          </a:p>
        </p:txBody>
      </p:sp>
      <p:sp>
        <p:nvSpPr>
          <p:cNvPr id="3" name="Content Placeholder 2"/>
          <p:cNvSpPr>
            <a:spLocks noGrp="1"/>
          </p:cNvSpPr>
          <p:nvPr>
            <p:ph idx="1"/>
          </p:nvPr>
        </p:nvSpPr>
        <p:spPr/>
        <p:txBody>
          <a:bodyPr/>
          <a:lstStyle/>
          <a:p>
            <a:r>
              <a:rPr lang="en-CA" dirty="0" smtClean="0"/>
              <a:t>Just like addition with decimal numbers, you can do the same with binary, you only have to remember:</a:t>
            </a:r>
          </a:p>
          <a:p>
            <a:pPr marL="457200" lvl="1" indent="0" algn="ctr">
              <a:buNone/>
            </a:pPr>
            <a:r>
              <a:rPr lang="en-CA" dirty="0" smtClean="0"/>
              <a:t> </a:t>
            </a:r>
            <a:r>
              <a:rPr lang="en-CA" dirty="0" smtClean="0">
                <a:latin typeface="Consolas" panose="020B0609020204030204" pitchFamily="49" charset="0"/>
                <a:cs typeface="Consolas" panose="020B0609020204030204" pitchFamily="49" charset="0"/>
              </a:rPr>
              <a:t>1 + 1 = 10</a:t>
            </a:r>
            <a:r>
              <a:rPr lang="en-CA" dirty="0" smtClean="0"/>
              <a:t>     and     </a:t>
            </a:r>
            <a:r>
              <a:rPr lang="en-CA" dirty="0" smtClean="0">
                <a:latin typeface="Consolas" panose="020B0609020204030204" pitchFamily="49" charset="0"/>
                <a:cs typeface="Consolas" panose="020B0609020204030204" pitchFamily="49" charset="0"/>
              </a:rPr>
              <a:t>1 + 1 + 1 = 11</a:t>
            </a:r>
            <a:endParaRPr lang="en-CA" sz="1700" dirty="0" smtClean="0">
              <a:latin typeface="Consolas" panose="020B0609020204030204" pitchFamily="49" charset="0"/>
              <a:cs typeface="Consolas" panose="020B0609020204030204" pitchFamily="49" charset="0"/>
            </a:endParaRPr>
          </a:p>
        </p:txBody>
      </p:sp>
      <p:sp>
        <p:nvSpPr>
          <p:cNvPr id="9" name="TextBox 8"/>
          <p:cNvSpPr txBox="1"/>
          <p:nvPr/>
        </p:nvSpPr>
        <p:spPr>
          <a:xfrm>
            <a:off x="1793456" y="2780928"/>
            <a:ext cx="1050352" cy="1384995"/>
          </a:xfrm>
          <a:prstGeom prst="rect">
            <a:avLst/>
          </a:prstGeom>
          <a:noFill/>
        </p:spPr>
        <p:txBody>
          <a:bodyPr wrap="none" rtlCol="0">
            <a:spAutoFit/>
          </a:bodyPr>
          <a:lstStyle/>
          <a:p>
            <a:pPr algn="r"/>
            <a:r>
              <a:rPr lang="en-CA" sz="1200" dirty="0" smtClean="0">
                <a:latin typeface="Times New Roman" panose="02020603050405020304" pitchFamily="18" charset="0"/>
                <a:cs typeface="Times New Roman" panose="02020603050405020304" pitchFamily="18" charset="0"/>
              </a:rPr>
              <a:t>1  1  1         </a:t>
            </a:r>
          </a:p>
          <a:p>
            <a:pPr algn="r"/>
            <a:r>
              <a:rPr lang="en-CA" sz="2400" dirty="0" smtClean="0">
                <a:latin typeface="Times New Roman" panose="02020603050405020304" pitchFamily="18" charset="0"/>
                <a:cs typeface="Times New Roman" panose="02020603050405020304" pitchFamily="18" charset="0"/>
              </a:rPr>
              <a:t>3725</a:t>
            </a:r>
          </a:p>
          <a:p>
            <a:pPr algn="r"/>
            <a:r>
              <a:rPr lang="en-CA" sz="2400" dirty="0" smtClean="0">
                <a:latin typeface="Times New Roman" panose="02020603050405020304" pitchFamily="18" charset="0"/>
                <a:cs typeface="Times New Roman" panose="02020603050405020304" pitchFamily="18" charset="0"/>
              </a:rPr>
              <a:t>+ </a:t>
            </a:r>
            <a:r>
              <a:rPr lang="en-CA" sz="2400" u="sng" dirty="0" smtClean="0">
                <a:latin typeface="Times New Roman" panose="02020603050405020304" pitchFamily="18" charset="0"/>
                <a:cs typeface="Times New Roman" panose="02020603050405020304" pitchFamily="18" charset="0"/>
              </a:rPr>
              <a:t>8982</a:t>
            </a:r>
          </a:p>
          <a:p>
            <a:pPr algn="r"/>
            <a:r>
              <a:rPr lang="en-CA" sz="2400" dirty="0" smtClean="0">
                <a:latin typeface="Times New Roman" panose="02020603050405020304" pitchFamily="18" charset="0"/>
                <a:cs typeface="Times New Roman" panose="02020603050405020304" pitchFamily="18" charset="0"/>
              </a:rPr>
              <a:t>12707</a:t>
            </a:r>
          </a:p>
        </p:txBody>
      </p:sp>
      <p:sp>
        <p:nvSpPr>
          <p:cNvPr id="10" name="TextBox 9"/>
          <p:cNvSpPr txBox="1"/>
          <p:nvPr/>
        </p:nvSpPr>
        <p:spPr>
          <a:xfrm>
            <a:off x="827584" y="4437112"/>
            <a:ext cx="3204723" cy="1384995"/>
          </a:xfrm>
          <a:prstGeom prst="rect">
            <a:avLst/>
          </a:prstGeom>
          <a:noFill/>
        </p:spPr>
        <p:txBody>
          <a:bodyPr wrap="none" rtlCol="0">
            <a:spAutoFit/>
          </a:bodyPr>
          <a:lstStyle/>
          <a:p>
            <a:pPr algn="r"/>
            <a:r>
              <a:rPr lang="en-CA" sz="1200" dirty="0">
                <a:latin typeface="Times New Roman" panose="02020603050405020304" pitchFamily="18" charset="0"/>
                <a:cs typeface="Times New Roman" panose="02020603050405020304" pitchFamily="18" charset="0"/>
              </a:rPr>
              <a:t> </a:t>
            </a:r>
            <a:r>
              <a:rPr lang="en-CA" sz="1200" dirty="0" smtClean="0">
                <a:latin typeface="Times New Roman" panose="02020603050405020304" pitchFamily="18" charset="0"/>
                <a:cs typeface="Times New Roman" panose="02020603050405020304" pitchFamily="18" charset="0"/>
              </a:rPr>
              <a:t>1  1       1       </a:t>
            </a:r>
            <a:r>
              <a:rPr lang="en-CA" sz="1200" dirty="0" smtClean="0">
                <a:latin typeface="Times New Roman" panose="02020603050405020304" pitchFamily="18" charset="0"/>
                <a:cs typeface="Times New Roman" panose="02020603050405020304" pitchFamily="18" charset="0"/>
              </a:rPr>
              <a:t>1 </a:t>
            </a:r>
            <a:r>
              <a:rPr lang="en-CA" sz="1200" dirty="0" smtClean="0">
                <a:latin typeface="Times New Roman" panose="02020603050405020304" pitchFamily="18" charset="0"/>
                <a:cs typeface="Times New Roman" panose="02020603050405020304" pitchFamily="18" charset="0"/>
              </a:rPr>
              <a:t>1  1              1  1         </a:t>
            </a:r>
          </a:p>
          <a:p>
            <a:pPr algn="r"/>
            <a:r>
              <a:rPr lang="en-CA" sz="2400" dirty="0" smtClean="0">
                <a:latin typeface="Times New Roman" panose="02020603050405020304" pitchFamily="18" charset="0"/>
                <a:cs typeface="Times New Roman" panose="02020603050405020304" pitchFamily="18" charset="0"/>
              </a:rPr>
              <a:t>9275948135782</a:t>
            </a:r>
          </a:p>
          <a:p>
            <a:pPr algn="r"/>
            <a:r>
              <a:rPr lang="en-CA" sz="2400" dirty="0" smtClean="0">
                <a:latin typeface="Times New Roman" panose="02020603050405020304" pitchFamily="18" charset="0"/>
                <a:cs typeface="Times New Roman" panose="02020603050405020304" pitchFamily="18" charset="0"/>
              </a:rPr>
              <a:t>+ </a:t>
            </a:r>
            <a:r>
              <a:rPr lang="en-CA" sz="2400" u="sng" dirty="0" smtClean="0">
                <a:latin typeface="Times New Roman" panose="02020603050405020304" pitchFamily="18" charset="0"/>
                <a:cs typeface="Times New Roman" panose="02020603050405020304" pitchFamily="18" charset="0"/>
              </a:rPr>
              <a:t>503292582385322553</a:t>
            </a:r>
          </a:p>
          <a:p>
            <a:pPr algn="r"/>
            <a:r>
              <a:rPr lang="en-CA" sz="2400" dirty="0" smtClean="0">
                <a:latin typeface="Times New Roman" panose="02020603050405020304" pitchFamily="18" charset="0"/>
                <a:cs typeface="Times New Roman" panose="02020603050405020304" pitchFamily="18" charset="0"/>
              </a:rPr>
              <a:t>503301858333458335</a:t>
            </a:r>
            <a:endParaRPr lang="en-CA" sz="2400" dirty="0" smtClean="0">
              <a:latin typeface="Times New Roman" panose="02020603050405020304" pitchFamily="18" charset="0"/>
              <a:cs typeface="Times New Roman" panose="02020603050405020304" pitchFamily="18" charset="0"/>
            </a:endParaRPr>
          </a:p>
        </p:txBody>
      </p:sp>
      <p:sp>
        <p:nvSpPr>
          <p:cNvPr id="17" name="TextBox 16"/>
          <p:cNvSpPr txBox="1"/>
          <p:nvPr/>
        </p:nvSpPr>
        <p:spPr>
          <a:xfrm>
            <a:off x="5089463" y="2780928"/>
            <a:ext cx="1374094" cy="1384995"/>
          </a:xfrm>
          <a:prstGeom prst="rect">
            <a:avLst/>
          </a:prstGeom>
          <a:noFill/>
        </p:spPr>
        <p:txBody>
          <a:bodyPr wrap="none" rtlCol="0">
            <a:spAutoFit/>
          </a:bodyPr>
          <a:lstStyle/>
          <a:p>
            <a:pPr algn="r"/>
            <a:r>
              <a:rPr lang="en-CA" sz="1200" dirty="0">
                <a:latin typeface="Consolas" panose="020B0609020204030204" pitchFamily="49" charset="0"/>
                <a:cs typeface="Consolas" panose="020B0609020204030204" pitchFamily="49" charset="0"/>
              </a:rPr>
              <a:t>1 1 </a:t>
            </a:r>
            <a:r>
              <a:rPr lang="en-CA" sz="1200" dirty="0" smtClean="0">
                <a:latin typeface="Consolas" panose="020B0609020204030204" pitchFamily="49" charset="0"/>
                <a:cs typeface="Consolas" panose="020B0609020204030204" pitchFamily="49" charset="0"/>
              </a:rPr>
              <a:t>1 1   </a:t>
            </a:r>
          </a:p>
          <a:p>
            <a:pPr algn="r"/>
            <a:r>
              <a:rPr lang="en-CA" sz="2400" dirty="0" smtClean="0">
                <a:latin typeface="Consolas" panose="020B0609020204030204" pitchFamily="49" charset="0"/>
                <a:cs typeface="Consolas" panose="020B0609020204030204" pitchFamily="49" charset="0"/>
              </a:rPr>
              <a:t>1010</a:t>
            </a:r>
          </a:p>
          <a:p>
            <a:pPr algn="r"/>
            <a:r>
              <a:rPr lang="en-CA" sz="2400" dirty="0" smtClean="0">
                <a:latin typeface="Consolas" panose="020B0609020204030204" pitchFamily="49" charset="0"/>
                <a:cs typeface="Consolas" panose="020B0609020204030204" pitchFamily="49" charset="0"/>
              </a:rPr>
              <a:t>+ </a:t>
            </a:r>
            <a:r>
              <a:rPr lang="en-CA" sz="2400" u="sng" dirty="0" smtClean="0">
                <a:latin typeface="Consolas" panose="020B0609020204030204" pitchFamily="49" charset="0"/>
                <a:cs typeface="Consolas" panose="020B0609020204030204" pitchFamily="49" charset="0"/>
              </a:rPr>
              <a:t>  111</a:t>
            </a:r>
          </a:p>
          <a:p>
            <a:pPr algn="r"/>
            <a:r>
              <a:rPr lang="en-CA" sz="2400" dirty="0" smtClean="0">
                <a:latin typeface="Consolas" panose="020B0609020204030204" pitchFamily="49" charset="0"/>
                <a:cs typeface="Consolas" panose="020B0609020204030204" pitchFamily="49" charset="0"/>
              </a:rPr>
              <a:t>10001</a:t>
            </a:r>
          </a:p>
        </p:txBody>
      </p:sp>
      <p:sp>
        <p:nvSpPr>
          <p:cNvPr id="18" name="TextBox 17"/>
          <p:cNvSpPr txBox="1"/>
          <p:nvPr/>
        </p:nvSpPr>
        <p:spPr>
          <a:xfrm>
            <a:off x="4216377" y="4437112"/>
            <a:ext cx="3667991" cy="1384995"/>
          </a:xfrm>
          <a:prstGeom prst="rect">
            <a:avLst/>
          </a:prstGeom>
          <a:noFill/>
        </p:spPr>
        <p:txBody>
          <a:bodyPr wrap="none" rtlCol="0">
            <a:spAutoFit/>
          </a:bodyPr>
          <a:lstStyle/>
          <a:p>
            <a:pPr algn="r"/>
            <a:r>
              <a:rPr lang="en-CA" sz="1200" dirty="0">
                <a:latin typeface="Consolas" panose="020B0609020204030204" pitchFamily="49" charset="0"/>
                <a:cs typeface="Consolas" panose="020B0609020204030204" pitchFamily="49" charset="0"/>
              </a:rPr>
              <a:t>1 1 </a:t>
            </a:r>
            <a:r>
              <a:rPr lang="en-CA" sz="1200" dirty="0" smtClean="0">
                <a:latin typeface="Consolas" panose="020B0609020204030204" pitchFamily="49" charset="0"/>
                <a:cs typeface="Consolas" panose="020B0609020204030204" pitchFamily="49" charset="0"/>
              </a:rPr>
              <a:t>1 1 1     1     1 1       1 1     </a:t>
            </a:r>
          </a:p>
          <a:p>
            <a:pPr algn="r"/>
            <a:r>
              <a:rPr lang="en-CA" sz="2400" dirty="0" smtClean="0">
                <a:latin typeface="Consolas" panose="020B0609020204030204" pitchFamily="49" charset="0"/>
                <a:cs typeface="Consolas" panose="020B0609020204030204" pitchFamily="49" charset="0"/>
              </a:rPr>
              <a:t>1110010001100111</a:t>
            </a:r>
          </a:p>
          <a:p>
            <a:pPr algn="r"/>
            <a:r>
              <a:rPr lang="en-CA" sz="2400" dirty="0" smtClean="0">
                <a:latin typeface="Consolas" panose="020B0609020204030204" pitchFamily="49" charset="0"/>
                <a:cs typeface="Consolas" panose="020B0609020204030204" pitchFamily="49" charset="0"/>
              </a:rPr>
              <a:t>+ </a:t>
            </a:r>
            <a:r>
              <a:rPr lang="en-CA" sz="2400" u="sng" dirty="0" smtClean="0">
                <a:latin typeface="Consolas" panose="020B0609020204030204" pitchFamily="49" charset="0"/>
                <a:cs typeface="Consolas" panose="020B0609020204030204" pitchFamily="49" charset="0"/>
              </a:rPr>
              <a:t>110111011011000110</a:t>
            </a:r>
          </a:p>
          <a:p>
            <a:pPr algn="r"/>
            <a:r>
              <a:rPr lang="en-CA" sz="2400" dirty="0" smtClean="0">
                <a:latin typeface="Consolas" panose="020B0609020204030204" pitchFamily="49" charset="0"/>
                <a:cs typeface="Consolas" panose="020B0609020204030204" pitchFamily="49" charset="0"/>
              </a:rPr>
              <a:t>1000101101100101101</a:t>
            </a:r>
          </a:p>
        </p:txBody>
      </p:sp>
    </p:spTree>
    <p:extLst>
      <p:ext uri="{BB962C8B-B14F-4D97-AF65-F5344CB8AC3E}">
        <p14:creationId xmlns:p14="http://schemas.microsoft.com/office/powerpoint/2010/main" val="1471877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Multiplication</a:t>
            </a:r>
            <a:endParaRPr lang="en-CA" dirty="0"/>
          </a:p>
        </p:txBody>
      </p:sp>
      <p:sp>
        <p:nvSpPr>
          <p:cNvPr id="3" name="Content Placeholder 2"/>
          <p:cNvSpPr>
            <a:spLocks noGrp="1"/>
          </p:cNvSpPr>
          <p:nvPr>
            <p:ph idx="1"/>
          </p:nvPr>
        </p:nvSpPr>
        <p:spPr/>
        <p:txBody>
          <a:bodyPr/>
          <a:lstStyle/>
          <a:p>
            <a:r>
              <a:rPr lang="en-CA" dirty="0" smtClean="0"/>
              <a:t>Just like multiplication with decimal numbers, you perform the same operations here, too, only it is easier, just more tedious</a:t>
            </a:r>
            <a:endParaRPr lang="en-CA" sz="1800" dirty="0" smtClean="0">
              <a:latin typeface="Consolas" panose="020B0609020204030204" pitchFamily="49" charset="0"/>
              <a:cs typeface="Consolas" panose="020B0609020204030204" pitchFamily="49" charset="0"/>
            </a:endParaRPr>
          </a:p>
        </p:txBody>
      </p:sp>
      <p:sp>
        <p:nvSpPr>
          <p:cNvPr id="6" name="TextBox 5"/>
          <p:cNvSpPr txBox="1"/>
          <p:nvPr/>
        </p:nvSpPr>
        <p:spPr>
          <a:xfrm>
            <a:off x="2397548" y="3356992"/>
            <a:ext cx="1526380" cy="2031325"/>
          </a:xfrm>
          <a:prstGeom prst="rect">
            <a:avLst/>
          </a:prstGeom>
          <a:noFill/>
        </p:spPr>
        <p:txBody>
          <a:bodyPr wrap="none" rtlCol="0">
            <a:spAutoFit/>
          </a:bodyPr>
          <a:lstStyle/>
          <a:p>
            <a:pPr algn="r"/>
            <a:r>
              <a:rPr lang="en-CA" dirty="0" smtClean="0">
                <a:latin typeface="Times New Roman" panose="02020603050405020304" pitchFamily="18" charset="0"/>
                <a:cs typeface="Times New Roman" panose="02020603050405020304" pitchFamily="18" charset="0"/>
              </a:rPr>
              <a:t>359801</a:t>
            </a:r>
          </a:p>
          <a:p>
            <a:pPr algn="r"/>
            <a:r>
              <a:rPr lang="en-CA" dirty="0" smtClean="0">
                <a:latin typeface="Times New Roman" panose="02020603050405020304" pitchFamily="18" charset="0"/>
                <a:cs typeface="Times New Roman" panose="02020603050405020304" pitchFamily="18" charset="0"/>
              </a:rPr>
              <a:t>× </a:t>
            </a:r>
            <a:r>
              <a:rPr lang="en-CA" u="sng" dirty="0" smtClean="0">
                <a:latin typeface="Times New Roman" panose="02020603050405020304" pitchFamily="18" charset="0"/>
                <a:cs typeface="Times New Roman" panose="02020603050405020304" pitchFamily="18" charset="0"/>
              </a:rPr>
              <a:t>     4327</a:t>
            </a:r>
          </a:p>
          <a:p>
            <a:pPr algn="r"/>
            <a:r>
              <a:rPr lang="en-CA" dirty="0" smtClean="0">
                <a:latin typeface="Times New Roman" panose="02020603050405020304" pitchFamily="18" charset="0"/>
                <a:cs typeface="Times New Roman" panose="02020603050405020304" pitchFamily="18" charset="0"/>
              </a:rPr>
              <a:t>2518607</a:t>
            </a:r>
          </a:p>
          <a:p>
            <a:pPr algn="r"/>
            <a:r>
              <a:rPr lang="en-CA" dirty="0" smtClean="0">
                <a:latin typeface="Times New Roman" panose="02020603050405020304" pitchFamily="18" charset="0"/>
                <a:cs typeface="Times New Roman" panose="02020603050405020304" pitchFamily="18" charset="0"/>
              </a:rPr>
              <a:t>719602</a:t>
            </a:r>
            <a:r>
              <a:rPr lang="en-CA" b="1" dirty="0" smtClean="0">
                <a:solidFill>
                  <a:srgbClr val="FF0000"/>
                </a:solidFill>
                <a:latin typeface="Times New Roman" panose="02020603050405020304" pitchFamily="18" charset="0"/>
                <a:cs typeface="Times New Roman" panose="02020603050405020304" pitchFamily="18" charset="0"/>
              </a:rPr>
              <a:t>0</a:t>
            </a:r>
            <a:endParaRPr lang="en-CA" b="1" dirty="0">
              <a:solidFill>
                <a:srgbClr val="FF0000"/>
              </a:solidFill>
              <a:latin typeface="Times New Roman" panose="02020603050405020304" pitchFamily="18" charset="0"/>
              <a:cs typeface="Times New Roman" panose="02020603050405020304" pitchFamily="18" charset="0"/>
            </a:endParaRPr>
          </a:p>
          <a:p>
            <a:pPr algn="r"/>
            <a:r>
              <a:rPr lang="en-CA" dirty="0" smtClean="0">
                <a:latin typeface="Times New Roman" panose="02020603050405020304" pitchFamily="18" charset="0"/>
                <a:cs typeface="Times New Roman" panose="02020603050405020304" pitchFamily="18" charset="0"/>
              </a:rPr>
              <a:t>1079403</a:t>
            </a:r>
            <a:r>
              <a:rPr lang="en-CA" b="1" dirty="0" smtClean="0">
                <a:solidFill>
                  <a:srgbClr val="FF0000"/>
                </a:solidFill>
                <a:latin typeface="Times New Roman" panose="02020603050405020304" pitchFamily="18" charset="0"/>
                <a:cs typeface="Times New Roman" panose="02020603050405020304" pitchFamily="18" charset="0"/>
              </a:rPr>
              <a:t>00</a:t>
            </a:r>
            <a:endParaRPr lang="en-CA" b="1" dirty="0">
              <a:solidFill>
                <a:srgbClr val="FF0000"/>
              </a:solidFill>
              <a:latin typeface="Times New Roman" panose="02020603050405020304" pitchFamily="18" charset="0"/>
              <a:cs typeface="Times New Roman" panose="02020603050405020304" pitchFamily="18" charset="0"/>
            </a:endParaRPr>
          </a:p>
          <a:p>
            <a:pPr algn="r"/>
            <a:r>
              <a:rPr lang="en-CA" dirty="0" smtClean="0">
                <a:latin typeface="Times New Roman" panose="02020603050405020304" pitchFamily="18" charset="0"/>
                <a:cs typeface="Times New Roman" panose="02020603050405020304" pitchFamily="18" charset="0"/>
              </a:rPr>
              <a:t>+ </a:t>
            </a:r>
            <a:r>
              <a:rPr lang="en-CA" u="sng" dirty="0" smtClean="0">
                <a:latin typeface="Times New Roman" panose="02020603050405020304" pitchFamily="18" charset="0"/>
                <a:cs typeface="Times New Roman" panose="02020603050405020304" pitchFamily="18" charset="0"/>
              </a:rPr>
              <a:t>1439204</a:t>
            </a:r>
            <a:r>
              <a:rPr lang="en-CA" b="1" u="sng" dirty="0" smtClean="0">
                <a:solidFill>
                  <a:srgbClr val="FF0000"/>
                </a:solidFill>
                <a:latin typeface="Times New Roman" panose="02020603050405020304" pitchFamily="18" charset="0"/>
                <a:cs typeface="Times New Roman" panose="02020603050405020304" pitchFamily="18" charset="0"/>
              </a:rPr>
              <a:t>000</a:t>
            </a:r>
            <a:endParaRPr lang="en-CA" b="1" u="sng" dirty="0">
              <a:solidFill>
                <a:srgbClr val="FF0000"/>
              </a:solidFill>
              <a:latin typeface="Times New Roman" panose="02020603050405020304" pitchFamily="18" charset="0"/>
              <a:cs typeface="Times New Roman" panose="02020603050405020304" pitchFamily="18" charset="0"/>
            </a:endParaRPr>
          </a:p>
          <a:p>
            <a:pPr algn="r"/>
            <a:r>
              <a:rPr lang="en-CA" dirty="0" smtClean="0">
                <a:latin typeface="Times New Roman" panose="02020603050405020304" pitchFamily="18" charset="0"/>
                <a:cs typeface="Times New Roman" panose="02020603050405020304" pitchFamily="18" charset="0"/>
              </a:rPr>
              <a:t>1556858927</a:t>
            </a:r>
            <a:endParaRPr lang="en-CA"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27584" y="3645024"/>
            <a:ext cx="833882" cy="1477328"/>
          </a:xfrm>
          <a:prstGeom prst="rect">
            <a:avLst/>
          </a:prstGeom>
          <a:noFill/>
        </p:spPr>
        <p:txBody>
          <a:bodyPr wrap="none" rtlCol="0">
            <a:spAutoFit/>
          </a:bodyPr>
          <a:lstStyle/>
          <a:p>
            <a:pPr algn="r"/>
            <a:r>
              <a:rPr lang="en-CA" dirty="0" smtClean="0">
                <a:latin typeface="Times New Roman" panose="02020603050405020304" pitchFamily="18" charset="0"/>
                <a:cs typeface="Times New Roman" panose="02020603050405020304" pitchFamily="18" charset="0"/>
              </a:rPr>
              <a:t>42</a:t>
            </a:r>
          </a:p>
          <a:p>
            <a:pPr algn="r"/>
            <a:r>
              <a:rPr lang="en-CA" dirty="0" smtClean="0">
                <a:latin typeface="Times New Roman" panose="02020603050405020304" pitchFamily="18" charset="0"/>
                <a:cs typeface="Times New Roman" panose="02020603050405020304" pitchFamily="18" charset="0"/>
              </a:rPr>
              <a:t>× </a:t>
            </a:r>
            <a:r>
              <a:rPr lang="en-CA" u="sng" dirty="0" smtClean="0">
                <a:latin typeface="Times New Roman" panose="02020603050405020304" pitchFamily="18" charset="0"/>
                <a:cs typeface="Times New Roman" panose="02020603050405020304" pitchFamily="18" charset="0"/>
              </a:rPr>
              <a:t>61</a:t>
            </a:r>
          </a:p>
          <a:p>
            <a:pPr algn="r"/>
            <a:r>
              <a:rPr lang="en-CA" dirty="0" smtClean="0">
                <a:latin typeface="Times New Roman" panose="02020603050405020304" pitchFamily="18" charset="0"/>
                <a:cs typeface="Times New Roman" panose="02020603050405020304" pitchFamily="18" charset="0"/>
              </a:rPr>
              <a:t>42</a:t>
            </a:r>
          </a:p>
          <a:p>
            <a:pPr algn="r"/>
            <a:r>
              <a:rPr lang="en-CA" dirty="0" smtClean="0">
                <a:latin typeface="Times New Roman" panose="02020603050405020304" pitchFamily="18" charset="0"/>
                <a:cs typeface="Times New Roman" panose="02020603050405020304" pitchFamily="18" charset="0"/>
              </a:rPr>
              <a:t>+ </a:t>
            </a:r>
            <a:r>
              <a:rPr lang="en-CA" u="sng" dirty="0" smtClean="0">
                <a:latin typeface="Times New Roman" panose="02020603050405020304" pitchFamily="18" charset="0"/>
                <a:cs typeface="Times New Roman" panose="02020603050405020304" pitchFamily="18" charset="0"/>
              </a:rPr>
              <a:t>252</a:t>
            </a:r>
            <a:r>
              <a:rPr lang="en-CA" u="sng" dirty="0" smtClean="0">
                <a:solidFill>
                  <a:srgbClr val="FF0000"/>
                </a:solidFill>
                <a:latin typeface="Times New Roman" panose="02020603050405020304" pitchFamily="18" charset="0"/>
                <a:cs typeface="Times New Roman" panose="02020603050405020304" pitchFamily="18" charset="0"/>
              </a:rPr>
              <a:t>0</a:t>
            </a:r>
            <a:endParaRPr lang="en-CA" u="sng" dirty="0">
              <a:solidFill>
                <a:srgbClr val="FF0000"/>
              </a:solidFill>
              <a:latin typeface="Times New Roman" panose="02020603050405020304" pitchFamily="18" charset="0"/>
              <a:cs typeface="Times New Roman" panose="02020603050405020304" pitchFamily="18" charset="0"/>
            </a:endParaRPr>
          </a:p>
          <a:p>
            <a:pPr algn="r"/>
            <a:r>
              <a:rPr lang="en-CA" dirty="0" smtClean="0">
                <a:latin typeface="Times New Roman" panose="02020603050405020304" pitchFamily="18" charset="0"/>
                <a:cs typeface="Times New Roman" panose="02020603050405020304" pitchFamily="18" charset="0"/>
              </a:rPr>
              <a:t>2562</a:t>
            </a:r>
            <a:endParaRPr lang="en-CA"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226213" y="3358734"/>
            <a:ext cx="1577676" cy="2031325"/>
          </a:xfrm>
          <a:prstGeom prst="rect">
            <a:avLst/>
          </a:prstGeom>
          <a:noFill/>
        </p:spPr>
        <p:txBody>
          <a:bodyPr wrap="none" rtlCol="0">
            <a:spAutoFit/>
          </a:bodyPr>
          <a:lstStyle/>
          <a:p>
            <a:pPr algn="r"/>
            <a:r>
              <a:rPr lang="en-CA" dirty="0" smtClean="0">
                <a:solidFill>
                  <a:srgbClr val="0070C0"/>
                </a:solidFill>
                <a:latin typeface="Consolas" panose="020B0609020204030204" pitchFamily="49" charset="0"/>
                <a:cs typeface="Consolas" panose="020B0609020204030204" pitchFamily="49" charset="0"/>
              </a:rPr>
              <a:t>111011</a:t>
            </a:r>
            <a:endParaRPr lang="en-CA" dirty="0">
              <a:solidFill>
                <a:srgbClr val="0070C0"/>
              </a:solidFill>
              <a:latin typeface="Consolas" panose="020B0609020204030204" pitchFamily="49" charset="0"/>
              <a:cs typeface="Consolas" panose="020B0609020204030204" pitchFamily="49" charset="0"/>
            </a:endParaRPr>
          </a:p>
          <a:p>
            <a:pPr algn="r"/>
            <a:r>
              <a:rPr lang="en-CA" dirty="0" smtClean="0">
                <a:latin typeface="Consolas" panose="020B0609020204030204" pitchFamily="49" charset="0"/>
                <a:cs typeface="Consolas" panose="020B0609020204030204" pitchFamily="49" charset="0"/>
              </a:rPr>
              <a:t>× </a:t>
            </a:r>
            <a:r>
              <a:rPr lang="en-CA" u="sng" dirty="0" smtClean="0">
                <a:latin typeface="Consolas" panose="020B0609020204030204" pitchFamily="49" charset="0"/>
                <a:cs typeface="Consolas" panose="020B0609020204030204" pitchFamily="49" charset="0"/>
              </a:rPr>
              <a:t>1011</a:t>
            </a:r>
          </a:p>
          <a:p>
            <a:pPr algn="r"/>
            <a:r>
              <a:rPr lang="en-CA" dirty="0">
                <a:solidFill>
                  <a:srgbClr val="0070C0"/>
                </a:solidFill>
                <a:latin typeface="Consolas" panose="020B0609020204030204" pitchFamily="49" charset="0"/>
                <a:cs typeface="Consolas" panose="020B0609020204030204" pitchFamily="49" charset="0"/>
              </a:rPr>
              <a:t>111011</a:t>
            </a:r>
            <a:endParaRPr lang="en-CA" dirty="0" smtClean="0">
              <a:solidFill>
                <a:srgbClr val="0070C0"/>
              </a:solidFill>
              <a:latin typeface="Consolas" panose="020B0609020204030204" pitchFamily="49" charset="0"/>
              <a:cs typeface="Consolas" panose="020B0609020204030204" pitchFamily="49" charset="0"/>
            </a:endParaRPr>
          </a:p>
          <a:p>
            <a:pPr algn="r"/>
            <a:r>
              <a:rPr lang="en-CA" dirty="0" smtClean="0">
                <a:solidFill>
                  <a:srgbClr val="0070C0"/>
                </a:solidFill>
                <a:latin typeface="Consolas" panose="020B0609020204030204" pitchFamily="49" charset="0"/>
                <a:cs typeface="Consolas" panose="020B0609020204030204" pitchFamily="49" charset="0"/>
              </a:rPr>
              <a:t>111011</a:t>
            </a:r>
            <a:r>
              <a:rPr lang="en-CA" dirty="0" smtClean="0">
                <a:solidFill>
                  <a:srgbClr val="FF0000"/>
                </a:solidFill>
                <a:latin typeface="Consolas" panose="020B0609020204030204" pitchFamily="49" charset="0"/>
                <a:cs typeface="Consolas" panose="020B0609020204030204" pitchFamily="49" charset="0"/>
              </a:rPr>
              <a:t>0</a:t>
            </a:r>
          </a:p>
          <a:p>
            <a:pPr algn="r"/>
            <a:r>
              <a:rPr lang="en-CA" dirty="0" smtClean="0">
                <a:latin typeface="Consolas" panose="020B0609020204030204" pitchFamily="49" charset="0"/>
                <a:cs typeface="Consolas" panose="020B0609020204030204" pitchFamily="49" charset="0"/>
              </a:rPr>
              <a:t>000000</a:t>
            </a:r>
            <a:r>
              <a:rPr lang="en-CA" dirty="0">
                <a:solidFill>
                  <a:srgbClr val="FF0000"/>
                </a:solidFill>
                <a:latin typeface="Consolas" panose="020B0609020204030204" pitchFamily="49" charset="0"/>
                <a:cs typeface="Consolas" panose="020B0609020204030204" pitchFamily="49" charset="0"/>
              </a:rPr>
              <a:t>0</a:t>
            </a:r>
            <a:r>
              <a:rPr lang="en-CA" dirty="0" smtClean="0">
                <a:solidFill>
                  <a:srgbClr val="FF0000"/>
                </a:solidFill>
                <a:latin typeface="Consolas" panose="020B0609020204030204" pitchFamily="49" charset="0"/>
                <a:cs typeface="Consolas" panose="020B0609020204030204" pitchFamily="49" charset="0"/>
              </a:rPr>
              <a:t>0</a:t>
            </a:r>
            <a:endParaRPr lang="en-CA" dirty="0" smtClean="0">
              <a:latin typeface="Consolas" panose="020B0609020204030204" pitchFamily="49" charset="0"/>
              <a:cs typeface="Consolas" panose="020B0609020204030204" pitchFamily="49" charset="0"/>
            </a:endParaRPr>
          </a:p>
          <a:p>
            <a:pPr algn="r"/>
            <a:r>
              <a:rPr lang="en-CA" dirty="0" smtClean="0">
                <a:latin typeface="Consolas" panose="020B0609020204030204" pitchFamily="49" charset="0"/>
                <a:cs typeface="Consolas" panose="020B0609020204030204" pitchFamily="49" charset="0"/>
              </a:rPr>
              <a:t>+ </a:t>
            </a:r>
            <a:r>
              <a:rPr lang="en-CA" u="sng" dirty="0" smtClean="0">
                <a:solidFill>
                  <a:srgbClr val="0070C0"/>
                </a:solidFill>
                <a:latin typeface="Consolas" panose="020B0609020204030204" pitchFamily="49" charset="0"/>
                <a:cs typeface="Consolas" panose="020B0609020204030204" pitchFamily="49" charset="0"/>
              </a:rPr>
              <a:t>111011</a:t>
            </a:r>
            <a:r>
              <a:rPr lang="en-CA" u="sng" dirty="0" smtClean="0">
                <a:solidFill>
                  <a:srgbClr val="FF0000"/>
                </a:solidFill>
                <a:latin typeface="Consolas" panose="020B0609020204030204" pitchFamily="49" charset="0"/>
                <a:cs typeface="Consolas" panose="020B0609020204030204" pitchFamily="49" charset="0"/>
              </a:rPr>
              <a:t>000</a:t>
            </a:r>
            <a:endParaRPr lang="en-CA" u="sng" dirty="0">
              <a:latin typeface="Consolas" panose="020B0609020204030204" pitchFamily="49" charset="0"/>
              <a:cs typeface="Consolas" panose="020B0609020204030204" pitchFamily="49" charset="0"/>
            </a:endParaRPr>
          </a:p>
          <a:p>
            <a:pPr algn="r"/>
            <a:r>
              <a:rPr lang="en-CA" dirty="0" smtClean="0">
                <a:latin typeface="Consolas" panose="020B0609020204030204" pitchFamily="49" charset="0"/>
                <a:cs typeface="Consolas" panose="020B0609020204030204" pitchFamily="49" charset="0"/>
              </a:rPr>
              <a:t>1010001001</a:t>
            </a:r>
            <a:endParaRPr lang="en-CA" dirty="0">
              <a:latin typeface="Consolas" panose="020B0609020204030204" pitchFamily="49" charset="0"/>
              <a:cs typeface="Consolas" panose="020B0609020204030204" pitchFamily="49" charset="0"/>
            </a:endParaRPr>
          </a:p>
        </p:txBody>
      </p:sp>
      <p:sp>
        <p:nvSpPr>
          <p:cNvPr id="12" name="TextBox 11"/>
          <p:cNvSpPr txBox="1"/>
          <p:nvPr/>
        </p:nvSpPr>
        <p:spPr>
          <a:xfrm>
            <a:off x="5487254" y="2852936"/>
            <a:ext cx="3477234" cy="3416320"/>
          </a:xfrm>
          <a:prstGeom prst="rect">
            <a:avLst/>
          </a:prstGeom>
          <a:noFill/>
        </p:spPr>
        <p:txBody>
          <a:bodyPr wrap="none" rtlCol="0">
            <a:spAutoFit/>
          </a:bodyPr>
          <a:lstStyle/>
          <a:p>
            <a:pPr algn="r"/>
            <a:r>
              <a:rPr lang="en-CA" dirty="0" smtClean="0">
                <a:solidFill>
                  <a:srgbClr val="0070C0"/>
                </a:solidFill>
                <a:latin typeface="Consolas" panose="020B0609020204030204" pitchFamily="49" charset="0"/>
                <a:cs typeface="Consolas" panose="020B0609020204030204" pitchFamily="49" charset="0"/>
              </a:rPr>
              <a:t>1100101110000010</a:t>
            </a:r>
          </a:p>
          <a:p>
            <a:pPr algn="r"/>
            <a:r>
              <a:rPr lang="en-CA" dirty="0" smtClean="0">
                <a:latin typeface="Consolas" panose="020B0609020204030204" pitchFamily="49" charset="0"/>
                <a:cs typeface="Consolas" panose="020B0609020204030204" pitchFamily="49" charset="0"/>
              </a:rPr>
              <a:t>× </a:t>
            </a:r>
            <a:r>
              <a:rPr lang="en-CA" u="sng" dirty="0" smtClean="0">
                <a:latin typeface="Consolas" panose="020B0609020204030204" pitchFamily="49" charset="0"/>
                <a:cs typeface="Consolas" panose="020B0609020204030204" pitchFamily="49" charset="0"/>
              </a:rPr>
              <a:t>101000101</a:t>
            </a:r>
          </a:p>
          <a:p>
            <a:pPr algn="r"/>
            <a:r>
              <a:rPr lang="en-CA" dirty="0" smtClean="0">
                <a:solidFill>
                  <a:srgbClr val="0070C0"/>
                </a:solidFill>
                <a:latin typeface="Consolas" panose="020B0609020204030204" pitchFamily="49" charset="0"/>
                <a:cs typeface="Consolas" panose="020B0609020204030204" pitchFamily="49" charset="0"/>
              </a:rPr>
              <a:t>1100101110000010</a:t>
            </a:r>
          </a:p>
          <a:p>
            <a:pPr algn="r"/>
            <a:r>
              <a:rPr lang="en-CA" dirty="0" smtClean="0">
                <a:latin typeface="Consolas" panose="020B0609020204030204" pitchFamily="49" charset="0"/>
                <a:cs typeface="Consolas" panose="020B0609020204030204" pitchFamily="49" charset="0"/>
              </a:rPr>
              <a:t>000000000000000</a:t>
            </a:r>
            <a:r>
              <a:rPr lang="en-CA" dirty="0">
                <a:solidFill>
                  <a:srgbClr val="FF0000"/>
                </a:solidFill>
                <a:latin typeface="Consolas" panose="020B0609020204030204" pitchFamily="49" charset="0"/>
                <a:cs typeface="Consolas" panose="020B0609020204030204" pitchFamily="49" charset="0"/>
              </a:rPr>
              <a:t>0</a:t>
            </a:r>
          </a:p>
          <a:p>
            <a:pPr algn="r"/>
            <a:r>
              <a:rPr lang="en-CA" dirty="0" smtClean="0">
                <a:solidFill>
                  <a:srgbClr val="0070C0"/>
                </a:solidFill>
                <a:latin typeface="Consolas" panose="020B0609020204030204" pitchFamily="49" charset="0"/>
                <a:cs typeface="Consolas" panose="020B0609020204030204" pitchFamily="49" charset="0"/>
              </a:rPr>
              <a:t>1100101110000010</a:t>
            </a:r>
            <a:r>
              <a:rPr lang="en-CA" dirty="0" smtClean="0">
                <a:solidFill>
                  <a:srgbClr val="FF0000"/>
                </a:solidFill>
                <a:latin typeface="Consolas" panose="020B0609020204030204" pitchFamily="49" charset="0"/>
                <a:cs typeface="Consolas" panose="020B0609020204030204" pitchFamily="49" charset="0"/>
              </a:rPr>
              <a:t>0</a:t>
            </a:r>
            <a:r>
              <a:rPr lang="en-CA" dirty="0">
                <a:solidFill>
                  <a:srgbClr val="FF0000"/>
                </a:solidFill>
                <a:latin typeface="Consolas" panose="020B0609020204030204" pitchFamily="49" charset="0"/>
                <a:cs typeface="Consolas" panose="020B0609020204030204" pitchFamily="49" charset="0"/>
              </a:rPr>
              <a:t>0</a:t>
            </a:r>
            <a:endParaRPr lang="en-CA" dirty="0" smtClean="0">
              <a:latin typeface="Consolas" panose="020B0609020204030204" pitchFamily="49" charset="0"/>
              <a:cs typeface="Consolas" panose="020B0609020204030204" pitchFamily="49" charset="0"/>
            </a:endParaRPr>
          </a:p>
          <a:p>
            <a:pPr algn="r"/>
            <a:r>
              <a:rPr lang="en-CA" dirty="0" smtClean="0">
                <a:latin typeface="Consolas" panose="020B0609020204030204" pitchFamily="49" charset="0"/>
                <a:cs typeface="Consolas" panose="020B0609020204030204" pitchFamily="49" charset="0"/>
              </a:rPr>
              <a:t>0000000000000000</a:t>
            </a:r>
            <a:r>
              <a:rPr lang="en-CA" dirty="0" smtClean="0">
                <a:solidFill>
                  <a:srgbClr val="FF0000"/>
                </a:solidFill>
                <a:latin typeface="Consolas" panose="020B0609020204030204" pitchFamily="49" charset="0"/>
                <a:cs typeface="Consolas" panose="020B0609020204030204" pitchFamily="49" charset="0"/>
              </a:rPr>
              <a:t>00</a:t>
            </a:r>
            <a:r>
              <a:rPr lang="en-CA" dirty="0">
                <a:solidFill>
                  <a:srgbClr val="FF0000"/>
                </a:solidFill>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p>
            <a:pPr algn="r"/>
            <a:r>
              <a:rPr lang="en-CA" dirty="0" smtClean="0">
                <a:latin typeface="Consolas" panose="020B0609020204030204" pitchFamily="49" charset="0"/>
                <a:cs typeface="Consolas" panose="020B0609020204030204" pitchFamily="49" charset="0"/>
              </a:rPr>
              <a:t>0000000000000000</a:t>
            </a:r>
            <a:r>
              <a:rPr lang="en-CA" dirty="0" smtClean="0">
                <a:solidFill>
                  <a:srgbClr val="FF0000"/>
                </a:solidFill>
                <a:latin typeface="Consolas" panose="020B0609020204030204" pitchFamily="49" charset="0"/>
                <a:cs typeface="Consolas" panose="020B0609020204030204" pitchFamily="49" charset="0"/>
              </a:rPr>
              <a:t>000</a:t>
            </a:r>
            <a:r>
              <a:rPr lang="en-CA" dirty="0">
                <a:solidFill>
                  <a:srgbClr val="FF0000"/>
                </a:solidFill>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p>
            <a:pPr algn="r"/>
            <a:r>
              <a:rPr lang="en-CA" dirty="0" smtClean="0">
                <a:latin typeface="Consolas" panose="020B0609020204030204" pitchFamily="49" charset="0"/>
                <a:cs typeface="Consolas" panose="020B0609020204030204" pitchFamily="49" charset="0"/>
              </a:rPr>
              <a:t>0000000000000000</a:t>
            </a:r>
            <a:r>
              <a:rPr lang="en-CA" dirty="0" smtClean="0">
                <a:solidFill>
                  <a:srgbClr val="FF0000"/>
                </a:solidFill>
                <a:latin typeface="Consolas" panose="020B0609020204030204" pitchFamily="49" charset="0"/>
                <a:cs typeface="Consolas" panose="020B0609020204030204" pitchFamily="49" charset="0"/>
              </a:rPr>
              <a:t>0000</a:t>
            </a:r>
            <a:r>
              <a:rPr lang="en-CA" dirty="0">
                <a:solidFill>
                  <a:srgbClr val="FF0000"/>
                </a:solidFill>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p>
            <a:pPr algn="r"/>
            <a:r>
              <a:rPr lang="en-CA" dirty="0" smtClean="0">
                <a:solidFill>
                  <a:srgbClr val="0070C0"/>
                </a:solidFill>
                <a:latin typeface="Consolas" panose="020B0609020204030204" pitchFamily="49" charset="0"/>
                <a:cs typeface="Consolas" panose="020B0609020204030204" pitchFamily="49" charset="0"/>
              </a:rPr>
              <a:t>1100101110000010</a:t>
            </a:r>
            <a:r>
              <a:rPr lang="en-CA" dirty="0" smtClean="0">
                <a:solidFill>
                  <a:srgbClr val="FF0000"/>
                </a:solidFill>
                <a:latin typeface="Consolas" panose="020B0609020204030204" pitchFamily="49" charset="0"/>
                <a:cs typeface="Consolas" panose="020B0609020204030204" pitchFamily="49" charset="0"/>
              </a:rPr>
              <a:t>000000</a:t>
            </a:r>
            <a:endParaRPr lang="en-CA" dirty="0" smtClean="0">
              <a:latin typeface="Consolas" panose="020B0609020204030204" pitchFamily="49" charset="0"/>
              <a:cs typeface="Consolas" panose="020B0609020204030204" pitchFamily="49" charset="0"/>
            </a:endParaRPr>
          </a:p>
          <a:p>
            <a:pPr algn="r"/>
            <a:r>
              <a:rPr lang="en-CA" dirty="0" smtClean="0">
                <a:latin typeface="Consolas" panose="020B0609020204030204" pitchFamily="49" charset="0"/>
                <a:cs typeface="Consolas" panose="020B0609020204030204" pitchFamily="49" charset="0"/>
              </a:rPr>
              <a:t>0000000000000000</a:t>
            </a:r>
            <a:r>
              <a:rPr lang="en-CA" dirty="0" smtClean="0">
                <a:solidFill>
                  <a:srgbClr val="FF0000"/>
                </a:solidFill>
                <a:latin typeface="Consolas" panose="020B0609020204030204" pitchFamily="49" charset="0"/>
                <a:cs typeface="Consolas" panose="020B0609020204030204" pitchFamily="49" charset="0"/>
              </a:rPr>
              <a:t>0000000</a:t>
            </a:r>
            <a:endParaRPr lang="en-CA" dirty="0">
              <a:latin typeface="Consolas" panose="020B0609020204030204" pitchFamily="49" charset="0"/>
              <a:cs typeface="Consolas" panose="020B0609020204030204" pitchFamily="49" charset="0"/>
            </a:endParaRPr>
          </a:p>
          <a:p>
            <a:pPr algn="r"/>
            <a:r>
              <a:rPr lang="en-CA" dirty="0" smtClean="0">
                <a:latin typeface="Consolas" panose="020B0609020204030204" pitchFamily="49" charset="0"/>
                <a:cs typeface="Consolas" panose="020B0609020204030204" pitchFamily="49" charset="0"/>
              </a:rPr>
              <a:t>+ </a:t>
            </a:r>
            <a:r>
              <a:rPr lang="en-CA" u="sng" dirty="0" smtClean="0">
                <a:solidFill>
                  <a:srgbClr val="0070C0"/>
                </a:solidFill>
                <a:latin typeface="Consolas" panose="020B0609020204030204" pitchFamily="49" charset="0"/>
                <a:cs typeface="Consolas" panose="020B0609020204030204" pitchFamily="49" charset="0"/>
              </a:rPr>
              <a:t>1100101110000010</a:t>
            </a:r>
            <a:r>
              <a:rPr lang="en-CA" u="sng" dirty="0" smtClean="0">
                <a:solidFill>
                  <a:srgbClr val="FF0000"/>
                </a:solidFill>
                <a:latin typeface="Consolas" panose="020B0609020204030204" pitchFamily="49" charset="0"/>
                <a:cs typeface="Consolas" panose="020B0609020204030204" pitchFamily="49" charset="0"/>
              </a:rPr>
              <a:t>0000000</a:t>
            </a:r>
            <a:r>
              <a:rPr lang="en-CA" u="sng" dirty="0">
                <a:solidFill>
                  <a:srgbClr val="FF0000"/>
                </a:solidFill>
                <a:latin typeface="Consolas" panose="020B0609020204030204" pitchFamily="49" charset="0"/>
                <a:cs typeface="Consolas" panose="020B0609020204030204" pitchFamily="49" charset="0"/>
              </a:rPr>
              <a:t>0</a:t>
            </a:r>
            <a:endParaRPr lang="en-CA" u="sng" dirty="0">
              <a:latin typeface="Consolas" panose="020B0609020204030204" pitchFamily="49" charset="0"/>
              <a:cs typeface="Consolas" panose="020B0609020204030204" pitchFamily="49" charset="0"/>
            </a:endParaRPr>
          </a:p>
          <a:p>
            <a:pPr algn="r"/>
            <a:r>
              <a:rPr lang="en-CA" dirty="0">
                <a:latin typeface="Consolas" panose="020B0609020204030204" pitchFamily="49" charset="0"/>
                <a:cs typeface="Consolas" panose="020B0609020204030204" pitchFamily="49" charset="0"/>
              </a:rPr>
              <a:t>1000000100101110000001010</a:t>
            </a:r>
          </a:p>
        </p:txBody>
      </p:sp>
    </p:spTree>
    <p:extLst>
      <p:ext uri="{BB962C8B-B14F-4D97-AF65-F5344CB8AC3E}">
        <p14:creationId xmlns:p14="http://schemas.microsoft.com/office/powerpoint/2010/main" val="3739266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Note</a:t>
            </a:r>
            <a:endParaRPr lang="en-CA" dirty="0"/>
          </a:p>
        </p:txBody>
      </p:sp>
      <p:sp>
        <p:nvSpPr>
          <p:cNvPr id="3" name="Content Placeholder 2"/>
          <p:cNvSpPr>
            <a:spLocks noGrp="1"/>
          </p:cNvSpPr>
          <p:nvPr>
            <p:ph idx="1"/>
          </p:nvPr>
        </p:nvSpPr>
        <p:spPr/>
        <p:txBody>
          <a:bodyPr/>
          <a:lstStyle/>
          <a:p>
            <a:r>
              <a:rPr lang="en-CA" dirty="0" smtClean="0"/>
              <a:t>We will not be performing difficult addition or multiplication problems in binary</a:t>
            </a:r>
          </a:p>
          <a:p>
            <a:pPr lvl="1"/>
            <a:r>
              <a:rPr lang="en-CA" dirty="0" smtClean="0"/>
              <a:t>The computer does these calculations and conversions</a:t>
            </a:r>
          </a:p>
          <a:p>
            <a:pPr lvl="1"/>
            <a:r>
              <a:rPr lang="en-CA" dirty="0" smtClean="0"/>
              <a:t>They will be reduced to adding </a:t>
            </a:r>
            <a:r>
              <a:rPr lang="en-CA" dirty="0" smtClean="0">
                <a:latin typeface="Consolas" panose="020B0609020204030204" pitchFamily="49" charset="0"/>
                <a:cs typeface="Consolas" panose="020B0609020204030204" pitchFamily="49" charset="0"/>
              </a:rPr>
              <a:t>1</a:t>
            </a:r>
            <a:r>
              <a:rPr lang="en-CA" dirty="0" smtClean="0"/>
              <a:t> or multiplying by </a:t>
            </a:r>
            <a:r>
              <a:rPr lang="en-CA" dirty="0" smtClean="0">
                <a:latin typeface="Consolas" panose="020B0609020204030204" pitchFamily="49" charset="0"/>
                <a:cs typeface="Consolas" panose="020B0609020204030204" pitchFamily="49" charset="0"/>
              </a:rPr>
              <a:t>10</a:t>
            </a:r>
          </a:p>
        </p:txBody>
      </p:sp>
    </p:spTree>
    <p:extLst>
      <p:ext uri="{BB962C8B-B14F-4D97-AF65-F5344CB8AC3E}">
        <p14:creationId xmlns:p14="http://schemas.microsoft.com/office/powerpoint/2010/main" val="474031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Verbosity</a:t>
            </a:r>
            <a:endParaRPr lang="en-CA" dirty="0"/>
          </a:p>
        </p:txBody>
      </p:sp>
      <p:sp>
        <p:nvSpPr>
          <p:cNvPr id="3" name="Content Placeholder 2"/>
          <p:cNvSpPr>
            <a:spLocks noGrp="1"/>
          </p:cNvSpPr>
          <p:nvPr>
            <p:ph idx="1"/>
          </p:nvPr>
        </p:nvSpPr>
        <p:spPr/>
        <p:txBody>
          <a:bodyPr/>
          <a:lstStyle/>
          <a:p>
            <a:r>
              <a:rPr lang="en-CA" dirty="0" smtClean="0"/>
              <a:t>One weakness of binary numbers is that they are verbose:</a:t>
            </a:r>
          </a:p>
          <a:p>
            <a:pPr lvl="1"/>
            <a:r>
              <a:rPr lang="en-CA" dirty="0" smtClean="0"/>
              <a:t>A binary number representing the same quantity as the corresponding decimal number will have approximately 3.322 times as many digits</a:t>
            </a:r>
          </a:p>
          <a:p>
            <a:endParaRPr lang="en-CA" sz="1800" dirty="0" smtClean="0">
              <a:latin typeface="Consolas" panose="020B0609020204030204" pitchFamily="49" charset="0"/>
              <a:cs typeface="Consolas" panose="020B0609020204030204" pitchFamily="49" charset="0"/>
            </a:endParaRPr>
          </a:p>
          <a:p>
            <a:endParaRPr lang="en-CA" sz="1800" dirty="0">
              <a:latin typeface="Consolas" panose="020B0609020204030204" pitchFamily="49" charset="0"/>
              <a:cs typeface="Consolas" panose="020B0609020204030204" pitchFamily="49" charset="0"/>
            </a:endParaRPr>
          </a:p>
          <a:p>
            <a:endParaRPr lang="en-CA" sz="1800" dirty="0" smtClean="0">
              <a:latin typeface="Consolas" panose="020B0609020204030204" pitchFamily="49" charset="0"/>
              <a:cs typeface="Consolas" panose="020B0609020204030204" pitchFamily="49" charset="0"/>
            </a:endParaRPr>
          </a:p>
          <a:p>
            <a:endParaRPr lang="en-CA" sz="1800" dirty="0">
              <a:latin typeface="Consolas" panose="020B0609020204030204" pitchFamily="49" charset="0"/>
              <a:cs typeface="Consolas" panose="020B0609020204030204" pitchFamily="49" charset="0"/>
            </a:endParaRPr>
          </a:p>
          <a:p>
            <a:endParaRPr lang="en-CA" sz="1800" dirty="0" smtClean="0">
              <a:latin typeface="Consolas" panose="020B0609020204030204" pitchFamily="49" charset="0"/>
              <a:cs typeface="Consolas" panose="020B0609020204030204" pitchFamily="49" charset="0"/>
            </a:endParaRPr>
          </a:p>
          <a:p>
            <a:endParaRPr lang="en-CA" sz="1800" dirty="0">
              <a:latin typeface="Consolas" panose="020B0609020204030204" pitchFamily="49" charset="0"/>
              <a:cs typeface="Consolas" panose="020B0609020204030204" pitchFamily="49" charset="0"/>
            </a:endParaRPr>
          </a:p>
          <a:p>
            <a:endParaRPr lang="en-CA" sz="1800" dirty="0" smtClean="0">
              <a:latin typeface="Consolas" panose="020B0609020204030204" pitchFamily="49" charset="0"/>
              <a:cs typeface="Consolas" panose="020B0609020204030204" pitchFamily="49" charset="0"/>
            </a:endParaRPr>
          </a:p>
          <a:p>
            <a:r>
              <a:rPr lang="en-CA" dirty="0" smtClean="0"/>
              <a:t>We </a:t>
            </a:r>
            <a:r>
              <a:rPr lang="en-CA" dirty="0"/>
              <a:t>will need binary numbers, because that is how almost everything in the computer is stored</a:t>
            </a:r>
          </a:p>
          <a:p>
            <a:pPr lvl="1"/>
            <a:r>
              <a:rPr lang="en-CA" dirty="0"/>
              <a:t>Unfortunately, it’s very difficult to convert from binary to decimal and vice versa… </a:t>
            </a:r>
            <a:r>
              <a:rPr lang="en-CA" dirty="0">
                <a:sym typeface="Wingdings" panose="05000000000000000000" pitchFamily="2" charset="2"/>
              </a:rPr>
              <a:t> </a:t>
            </a:r>
            <a:endParaRPr lang="en-CA" dirty="0"/>
          </a:p>
          <a:p>
            <a:endParaRPr lang="en-CA" sz="1800" dirty="0" smtClean="0">
              <a:latin typeface="Consolas" panose="020B0609020204030204" pitchFamily="49" charset="0"/>
              <a:cs typeface="Consolas" panose="020B0609020204030204" pitchFamily="49" charset="0"/>
            </a:endParaRPr>
          </a:p>
        </p:txBody>
      </p:sp>
      <p:sp>
        <p:nvSpPr>
          <p:cNvPr id="6" name="Rectangle 5"/>
          <p:cNvSpPr/>
          <p:nvPr/>
        </p:nvSpPr>
        <p:spPr>
          <a:xfrm>
            <a:off x="1475656" y="2924944"/>
            <a:ext cx="2232248" cy="707886"/>
          </a:xfrm>
          <a:prstGeom prst="rect">
            <a:avLst/>
          </a:prstGeom>
        </p:spPr>
        <p:txBody>
          <a:bodyPr wrap="square">
            <a:spAutoFit/>
          </a:bodyPr>
          <a:lstStyle/>
          <a:p>
            <a:pPr algn="ctr"/>
            <a:r>
              <a:rPr lang="en-CA" sz="2000" dirty="0" smtClean="0">
                <a:latin typeface="Times New Roman" panose="02020603050405020304" pitchFamily="18" charset="0"/>
                <a:cs typeface="Times New Roman" panose="02020603050405020304" pitchFamily="18" charset="0"/>
              </a:rPr>
              <a:t>999</a:t>
            </a:r>
            <a:endParaRPr lang="en-CA" sz="2000" dirty="0">
              <a:latin typeface="Times New Roman" panose="02020603050405020304" pitchFamily="18" charset="0"/>
              <a:cs typeface="Times New Roman" panose="02020603050405020304" pitchFamily="18" charset="0"/>
            </a:endParaRPr>
          </a:p>
          <a:p>
            <a:pPr algn="ctr"/>
            <a:r>
              <a:rPr lang="en-CA" sz="2000" dirty="0">
                <a:solidFill>
                  <a:schemeClr val="bg1">
                    <a:lumMod val="75000"/>
                  </a:schemeClr>
                </a:solidFill>
                <a:latin typeface="Consolas" panose="020B0609020204030204" pitchFamily="49" charset="0"/>
                <a:cs typeface="Consolas" panose="020B0609020204030204" pitchFamily="49" charset="0"/>
              </a:rPr>
              <a:t>0b</a:t>
            </a:r>
            <a:r>
              <a:rPr lang="en-CA" sz="2000" dirty="0" smtClean="0">
                <a:latin typeface="Consolas" panose="020B0609020204030204" pitchFamily="49" charset="0"/>
                <a:cs typeface="Consolas" panose="020B0609020204030204" pitchFamily="49" charset="0"/>
              </a:rPr>
              <a:t>1111100111</a:t>
            </a:r>
            <a:endParaRPr lang="en-CA" sz="2000" dirty="0">
              <a:latin typeface="Consolas" panose="020B0609020204030204" pitchFamily="49" charset="0"/>
              <a:cs typeface="Consolas" panose="020B0609020204030204" pitchFamily="49" charset="0"/>
            </a:endParaRPr>
          </a:p>
        </p:txBody>
      </p:sp>
      <p:sp>
        <p:nvSpPr>
          <p:cNvPr id="9" name="Rectangle 8"/>
          <p:cNvSpPr/>
          <p:nvPr/>
        </p:nvSpPr>
        <p:spPr>
          <a:xfrm>
            <a:off x="251520" y="3617729"/>
            <a:ext cx="8496944" cy="677108"/>
          </a:xfrm>
          <a:prstGeom prst="rect">
            <a:avLst/>
          </a:prstGeom>
        </p:spPr>
        <p:txBody>
          <a:bodyPr wrap="square">
            <a:spAutoFit/>
          </a:bodyPr>
          <a:lstStyle/>
          <a:p>
            <a:pPr algn="ctr"/>
            <a:r>
              <a:rPr lang="en-CA" sz="2000" dirty="0" smtClean="0">
                <a:latin typeface="Times New Roman" panose="02020603050405020304" pitchFamily="18" charset="0"/>
                <a:cs typeface="Times New Roman" panose="02020603050405020304" pitchFamily="18" charset="0"/>
              </a:rPr>
              <a:t>10659860817235789230</a:t>
            </a:r>
            <a:endParaRPr lang="en-CA" sz="2000" dirty="0">
              <a:latin typeface="Times New Roman" panose="02020603050405020304" pitchFamily="18" charset="0"/>
              <a:cs typeface="Times New Roman" panose="02020603050405020304" pitchFamily="18" charset="0"/>
            </a:endParaRPr>
          </a:p>
          <a:p>
            <a:pPr algn="ctr"/>
            <a:r>
              <a:rPr lang="en-CA" dirty="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1001001111101111011011101110111101010110011100011100010110101110</a:t>
            </a:r>
            <a:endParaRPr lang="en-CA" dirty="0">
              <a:latin typeface="Consolas" panose="020B0609020204030204" pitchFamily="49" charset="0"/>
              <a:cs typeface="Consolas" panose="020B0609020204030204" pitchFamily="49" charset="0"/>
            </a:endParaRPr>
          </a:p>
        </p:txBody>
      </p:sp>
      <p:sp>
        <p:nvSpPr>
          <p:cNvPr id="10" name="Rectangle 9"/>
          <p:cNvSpPr/>
          <p:nvPr/>
        </p:nvSpPr>
        <p:spPr>
          <a:xfrm>
            <a:off x="251520" y="4541639"/>
            <a:ext cx="8496944" cy="584775"/>
          </a:xfrm>
          <a:prstGeom prst="rect">
            <a:avLst/>
          </a:prstGeom>
        </p:spPr>
        <p:txBody>
          <a:bodyPr wrap="square">
            <a:spAutoFit/>
          </a:bodyPr>
          <a:lstStyle/>
          <a:p>
            <a:pPr algn="ctr"/>
            <a:r>
              <a:rPr lang="en-CA" sz="2000" dirty="0" smtClean="0">
                <a:latin typeface="Times New Roman" panose="02020603050405020304" pitchFamily="18" charset="0"/>
                <a:cs typeface="Times New Roman" panose="02020603050405020304" pitchFamily="18" charset="0"/>
              </a:rPr>
              <a:t>2</a:t>
            </a:r>
            <a:r>
              <a:rPr lang="en-CA" sz="2000" baseline="30000" dirty="0" smtClean="0">
                <a:latin typeface="Times New Roman" panose="02020603050405020304" pitchFamily="18" charset="0"/>
                <a:cs typeface="Times New Roman" panose="02020603050405020304" pitchFamily="18" charset="0"/>
              </a:rPr>
              <a:t>100</a:t>
            </a:r>
            <a:r>
              <a:rPr lang="en-CA" sz="2000" dirty="0" smtClean="0">
                <a:latin typeface="Times New Roman" panose="02020603050405020304" pitchFamily="18" charset="0"/>
                <a:cs typeface="Times New Roman" panose="02020603050405020304" pitchFamily="18" charset="0"/>
              </a:rPr>
              <a:t> – 1 = 1267650600228229401496703205375</a:t>
            </a:r>
            <a:endParaRPr lang="en-CA" sz="2000" dirty="0">
              <a:latin typeface="Times New Roman" panose="02020603050405020304" pitchFamily="18" charset="0"/>
              <a:cs typeface="Times New Roman" panose="02020603050405020304" pitchFamily="18" charset="0"/>
            </a:endParaRPr>
          </a:p>
          <a:p>
            <a:pPr algn="ctr"/>
            <a:r>
              <a:rPr lang="en-CA" sz="1200" dirty="0">
                <a:solidFill>
                  <a:schemeClr val="bg1">
                    <a:lumMod val="75000"/>
                  </a:schemeClr>
                </a:solidFill>
                <a:latin typeface="Consolas" panose="020B0609020204030204" pitchFamily="49" charset="0"/>
                <a:cs typeface="Consolas" panose="020B0609020204030204" pitchFamily="49" charset="0"/>
              </a:rPr>
              <a:t>0b</a:t>
            </a:r>
            <a:r>
              <a:rPr lang="en-CA" sz="1150" dirty="0" smtClean="0">
                <a:latin typeface="Consolas" panose="020B0609020204030204" pitchFamily="49" charset="0"/>
                <a:cs typeface="Consolas" panose="020B0609020204030204" pitchFamily="49" charset="0"/>
              </a:rPr>
              <a:t>1111111111111111111111111111111111111111111111111111111111111111111111111111111111111111111111111111</a:t>
            </a:r>
            <a:endParaRPr lang="en-CA" sz="1150" dirty="0">
              <a:latin typeface="Consolas" panose="020B0609020204030204" pitchFamily="49" charset="0"/>
              <a:cs typeface="Consolas" panose="020B0609020204030204" pitchFamily="49" charset="0"/>
            </a:endParaRPr>
          </a:p>
        </p:txBody>
      </p:sp>
      <p:sp>
        <p:nvSpPr>
          <p:cNvPr id="11" name="Rectangle 10"/>
          <p:cNvSpPr/>
          <p:nvPr/>
        </p:nvSpPr>
        <p:spPr>
          <a:xfrm>
            <a:off x="5364088" y="2924944"/>
            <a:ext cx="2232248" cy="707886"/>
          </a:xfrm>
          <a:prstGeom prst="rect">
            <a:avLst/>
          </a:prstGeom>
        </p:spPr>
        <p:txBody>
          <a:bodyPr wrap="square">
            <a:spAutoFit/>
          </a:bodyPr>
          <a:lstStyle/>
          <a:p>
            <a:pPr algn="ctr"/>
            <a:r>
              <a:rPr lang="en-CA" sz="2000" dirty="0" smtClean="0">
                <a:latin typeface="Times New Roman" panose="02020603050405020304" pitchFamily="18" charset="0"/>
                <a:cs typeface="Times New Roman" panose="02020603050405020304" pitchFamily="18" charset="0"/>
              </a:rPr>
              <a:t>2</a:t>
            </a:r>
            <a:r>
              <a:rPr lang="en-CA" sz="2000" baseline="30000" dirty="0" smtClean="0">
                <a:latin typeface="Times New Roman" panose="02020603050405020304" pitchFamily="18" charset="0"/>
                <a:cs typeface="Times New Roman" panose="02020603050405020304" pitchFamily="18" charset="0"/>
              </a:rPr>
              <a:t>10</a:t>
            </a:r>
            <a:r>
              <a:rPr lang="en-CA" sz="2000" dirty="0" smtClean="0">
                <a:latin typeface="Times New Roman" panose="02020603050405020304" pitchFamily="18" charset="0"/>
                <a:cs typeface="Times New Roman" panose="02020603050405020304" pitchFamily="18" charset="0"/>
              </a:rPr>
              <a:t> = 1024</a:t>
            </a:r>
            <a:endParaRPr lang="en-CA" sz="2000" dirty="0">
              <a:latin typeface="Times New Roman" panose="02020603050405020304" pitchFamily="18" charset="0"/>
              <a:cs typeface="Times New Roman" panose="02020603050405020304" pitchFamily="18" charset="0"/>
            </a:endParaRPr>
          </a:p>
          <a:p>
            <a:pPr algn="ctr"/>
            <a:r>
              <a:rPr lang="en-CA" sz="2000" dirty="0">
                <a:solidFill>
                  <a:schemeClr val="bg1">
                    <a:lumMod val="75000"/>
                  </a:schemeClr>
                </a:solidFill>
                <a:latin typeface="Consolas" panose="020B0609020204030204" pitchFamily="49" charset="0"/>
                <a:cs typeface="Consolas" panose="020B0609020204030204" pitchFamily="49" charset="0"/>
              </a:rPr>
              <a:t>0b</a:t>
            </a:r>
            <a:r>
              <a:rPr lang="en-CA" sz="2000" dirty="0" smtClean="0">
                <a:latin typeface="Consolas" panose="020B0609020204030204" pitchFamily="49" charset="0"/>
                <a:cs typeface="Consolas" panose="020B0609020204030204" pitchFamily="49" charset="0"/>
              </a:rPr>
              <a:t>10000000000</a:t>
            </a:r>
            <a:endParaRPr lang="en-CA" sz="20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859055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4-bit translation</a:t>
            </a:r>
          </a:p>
        </p:txBody>
      </p:sp>
      <p:sp>
        <p:nvSpPr>
          <p:cNvPr id="3" name="Content Placeholder 2"/>
          <p:cNvSpPr>
            <a:spLocks noGrp="1"/>
          </p:cNvSpPr>
          <p:nvPr>
            <p:ph idx="1"/>
          </p:nvPr>
        </p:nvSpPr>
        <p:spPr/>
        <p:txBody>
          <a:bodyPr/>
          <a:lstStyle/>
          <a:p>
            <a:r>
              <a:rPr lang="en-CA" dirty="0" smtClean="0"/>
              <a:t>Instead, note that there are 16 different quadruple of binary digits:</a:t>
            </a:r>
          </a:p>
          <a:p>
            <a:pPr marL="0" indent="0" algn="ctr">
              <a:buNone/>
            </a:pPr>
            <a:r>
              <a:rPr lang="en-CA" sz="1600" b="1" dirty="0" smtClean="0">
                <a:solidFill>
                  <a:schemeClr val="bg1">
                    <a:lumMod val="75000"/>
                  </a:schemeClr>
                </a:solidFill>
                <a:latin typeface="Consolas" panose="020B0609020204030204" pitchFamily="49" charset="0"/>
                <a:cs typeface="Consolas" panose="020B0609020204030204" pitchFamily="49" charset="0"/>
              </a:rPr>
              <a:t>0b</a:t>
            </a:r>
            <a:r>
              <a:rPr lang="en-CA" sz="1600" b="1" dirty="0" smtClean="0">
                <a:latin typeface="Consolas" panose="020B0609020204030204" pitchFamily="49" charset="0"/>
                <a:cs typeface="Consolas" panose="020B0609020204030204" pitchFamily="49" charset="0"/>
              </a:rPr>
              <a:t>0000</a:t>
            </a:r>
            <a:r>
              <a:rPr lang="en-CA" sz="1600" b="1" dirty="0" smtClean="0">
                <a:latin typeface="Times New Roman" panose="02020603050405020304" pitchFamily="18" charset="0"/>
                <a:cs typeface="Times New Roman" panose="02020603050405020304" pitchFamily="18" charset="0"/>
              </a:rPr>
              <a:t>		  0</a:t>
            </a:r>
          </a:p>
          <a:p>
            <a:pPr marL="0" indent="0" algn="ctr">
              <a:buNone/>
            </a:pPr>
            <a:r>
              <a:rPr lang="en-CA" sz="1600" b="1" dirty="0">
                <a:solidFill>
                  <a:schemeClr val="bg1">
                    <a:lumMod val="75000"/>
                  </a:schemeClr>
                </a:solidFill>
                <a:latin typeface="Consolas" panose="020B0609020204030204" pitchFamily="49" charset="0"/>
                <a:cs typeface="Consolas" panose="020B0609020204030204" pitchFamily="49" charset="0"/>
              </a:rPr>
              <a:t>0b</a:t>
            </a:r>
            <a:r>
              <a:rPr lang="en-CA" sz="1600" b="1" dirty="0" smtClean="0">
                <a:latin typeface="Consolas" panose="020B0609020204030204" pitchFamily="49" charset="0"/>
                <a:cs typeface="Consolas" panose="020B0609020204030204" pitchFamily="49" charset="0"/>
              </a:rPr>
              <a:t>0001</a:t>
            </a:r>
            <a:r>
              <a:rPr lang="en-CA" sz="1600" b="1" dirty="0">
                <a:latin typeface="Times New Roman" panose="02020603050405020304" pitchFamily="18" charset="0"/>
                <a:cs typeface="Times New Roman" panose="02020603050405020304" pitchFamily="18" charset="0"/>
              </a:rPr>
              <a:t>		</a:t>
            </a:r>
            <a:r>
              <a:rPr lang="en-CA" sz="1600" b="1" dirty="0" smtClean="0">
                <a:latin typeface="Times New Roman" panose="02020603050405020304" pitchFamily="18" charset="0"/>
                <a:cs typeface="Times New Roman" panose="02020603050405020304" pitchFamily="18" charset="0"/>
              </a:rPr>
              <a:t>  1</a:t>
            </a:r>
            <a:endParaRPr lang="en-CA" sz="1600" b="1" dirty="0">
              <a:latin typeface="Consolas" panose="020B0609020204030204" pitchFamily="49" charset="0"/>
              <a:cs typeface="Consolas" panose="020B0609020204030204" pitchFamily="49" charset="0"/>
            </a:endParaRPr>
          </a:p>
          <a:p>
            <a:pPr marL="0" indent="0" algn="ctr">
              <a:buNone/>
            </a:pPr>
            <a:r>
              <a:rPr lang="en-CA" sz="1600" b="1" dirty="0">
                <a:solidFill>
                  <a:schemeClr val="bg1">
                    <a:lumMod val="75000"/>
                  </a:schemeClr>
                </a:solidFill>
                <a:latin typeface="Consolas" panose="020B0609020204030204" pitchFamily="49" charset="0"/>
                <a:cs typeface="Consolas" panose="020B0609020204030204" pitchFamily="49" charset="0"/>
              </a:rPr>
              <a:t>0b</a:t>
            </a:r>
            <a:r>
              <a:rPr lang="en-CA" sz="1600" b="1" dirty="0" smtClean="0">
                <a:latin typeface="Consolas" panose="020B0609020204030204" pitchFamily="49" charset="0"/>
                <a:cs typeface="Consolas" panose="020B0609020204030204" pitchFamily="49" charset="0"/>
              </a:rPr>
              <a:t>0010</a:t>
            </a:r>
            <a:r>
              <a:rPr lang="en-CA" sz="1600" b="1" dirty="0">
                <a:latin typeface="Times New Roman" panose="02020603050405020304" pitchFamily="18" charset="0"/>
                <a:cs typeface="Times New Roman" panose="02020603050405020304" pitchFamily="18" charset="0"/>
              </a:rPr>
              <a:t>		</a:t>
            </a:r>
            <a:r>
              <a:rPr lang="en-CA" sz="1600" b="1" dirty="0" smtClean="0">
                <a:latin typeface="Times New Roman" panose="02020603050405020304" pitchFamily="18" charset="0"/>
                <a:cs typeface="Times New Roman" panose="02020603050405020304" pitchFamily="18" charset="0"/>
              </a:rPr>
              <a:t>  2</a:t>
            </a:r>
            <a:endParaRPr lang="en-CA" sz="1600" b="1" dirty="0">
              <a:latin typeface="Consolas" panose="020B0609020204030204" pitchFamily="49" charset="0"/>
              <a:cs typeface="Consolas" panose="020B0609020204030204" pitchFamily="49" charset="0"/>
            </a:endParaRPr>
          </a:p>
          <a:p>
            <a:pPr marL="0" indent="0" algn="ctr">
              <a:buNone/>
            </a:pPr>
            <a:r>
              <a:rPr lang="en-CA" sz="1600" b="1" dirty="0">
                <a:solidFill>
                  <a:schemeClr val="bg1">
                    <a:lumMod val="75000"/>
                  </a:schemeClr>
                </a:solidFill>
                <a:latin typeface="Consolas" panose="020B0609020204030204" pitchFamily="49" charset="0"/>
                <a:cs typeface="Consolas" panose="020B0609020204030204" pitchFamily="49" charset="0"/>
              </a:rPr>
              <a:t>0b</a:t>
            </a:r>
            <a:r>
              <a:rPr lang="en-CA" sz="1600" b="1" dirty="0" smtClean="0">
                <a:latin typeface="Consolas" panose="020B0609020204030204" pitchFamily="49" charset="0"/>
                <a:cs typeface="Consolas" panose="020B0609020204030204" pitchFamily="49" charset="0"/>
              </a:rPr>
              <a:t>0011</a:t>
            </a:r>
            <a:r>
              <a:rPr lang="en-CA" sz="1600" b="1" dirty="0">
                <a:latin typeface="Times New Roman" panose="02020603050405020304" pitchFamily="18" charset="0"/>
                <a:cs typeface="Times New Roman" panose="02020603050405020304" pitchFamily="18" charset="0"/>
              </a:rPr>
              <a:t>		</a:t>
            </a:r>
            <a:r>
              <a:rPr lang="en-CA" sz="1600" b="1" dirty="0" smtClean="0">
                <a:latin typeface="Times New Roman" panose="02020603050405020304" pitchFamily="18" charset="0"/>
                <a:cs typeface="Times New Roman" panose="02020603050405020304" pitchFamily="18" charset="0"/>
              </a:rPr>
              <a:t>  3</a:t>
            </a:r>
            <a:endParaRPr lang="en-CA" sz="1600" b="1" dirty="0">
              <a:latin typeface="Consolas" panose="020B0609020204030204" pitchFamily="49" charset="0"/>
              <a:cs typeface="Consolas" panose="020B0609020204030204" pitchFamily="49" charset="0"/>
            </a:endParaRPr>
          </a:p>
          <a:p>
            <a:pPr marL="0" indent="0" algn="ctr">
              <a:buNone/>
            </a:pPr>
            <a:r>
              <a:rPr lang="en-CA" sz="1600" b="1" dirty="0">
                <a:solidFill>
                  <a:schemeClr val="bg1">
                    <a:lumMod val="75000"/>
                  </a:schemeClr>
                </a:solidFill>
                <a:latin typeface="Consolas" panose="020B0609020204030204" pitchFamily="49" charset="0"/>
                <a:cs typeface="Consolas" panose="020B0609020204030204" pitchFamily="49" charset="0"/>
              </a:rPr>
              <a:t>0b</a:t>
            </a:r>
            <a:r>
              <a:rPr lang="en-CA" sz="1600" b="1" dirty="0" smtClean="0">
                <a:latin typeface="Consolas" panose="020B0609020204030204" pitchFamily="49" charset="0"/>
                <a:cs typeface="Consolas" panose="020B0609020204030204" pitchFamily="49" charset="0"/>
              </a:rPr>
              <a:t>0100</a:t>
            </a:r>
            <a:r>
              <a:rPr lang="en-CA" sz="1600" b="1" dirty="0">
                <a:latin typeface="Times New Roman" panose="02020603050405020304" pitchFamily="18" charset="0"/>
                <a:cs typeface="Times New Roman" panose="02020603050405020304" pitchFamily="18" charset="0"/>
              </a:rPr>
              <a:t>		</a:t>
            </a:r>
            <a:r>
              <a:rPr lang="en-CA" sz="1600" b="1" dirty="0" smtClean="0">
                <a:latin typeface="Times New Roman" panose="02020603050405020304" pitchFamily="18" charset="0"/>
                <a:cs typeface="Times New Roman" panose="02020603050405020304" pitchFamily="18" charset="0"/>
              </a:rPr>
              <a:t>  4</a:t>
            </a:r>
            <a:endParaRPr lang="en-CA" sz="1600" b="1" dirty="0">
              <a:latin typeface="Consolas" panose="020B0609020204030204" pitchFamily="49" charset="0"/>
              <a:cs typeface="Consolas" panose="020B0609020204030204" pitchFamily="49" charset="0"/>
            </a:endParaRPr>
          </a:p>
          <a:p>
            <a:pPr marL="0" indent="0" algn="ctr">
              <a:buNone/>
            </a:pPr>
            <a:r>
              <a:rPr lang="en-CA" sz="1600" b="1" dirty="0">
                <a:solidFill>
                  <a:schemeClr val="bg1">
                    <a:lumMod val="75000"/>
                  </a:schemeClr>
                </a:solidFill>
                <a:latin typeface="Consolas" panose="020B0609020204030204" pitchFamily="49" charset="0"/>
                <a:cs typeface="Consolas" panose="020B0609020204030204" pitchFamily="49" charset="0"/>
              </a:rPr>
              <a:t>0b</a:t>
            </a:r>
            <a:r>
              <a:rPr lang="en-CA" sz="1600" b="1" dirty="0" smtClean="0">
                <a:latin typeface="Consolas" panose="020B0609020204030204" pitchFamily="49" charset="0"/>
                <a:cs typeface="Consolas" panose="020B0609020204030204" pitchFamily="49" charset="0"/>
              </a:rPr>
              <a:t>0101</a:t>
            </a:r>
            <a:r>
              <a:rPr lang="en-CA" sz="1600" b="1" dirty="0">
                <a:latin typeface="Times New Roman" panose="02020603050405020304" pitchFamily="18" charset="0"/>
                <a:cs typeface="Times New Roman" panose="02020603050405020304" pitchFamily="18" charset="0"/>
              </a:rPr>
              <a:t>		</a:t>
            </a:r>
            <a:r>
              <a:rPr lang="en-CA" sz="1600" b="1" dirty="0" smtClean="0">
                <a:latin typeface="Times New Roman" panose="02020603050405020304" pitchFamily="18" charset="0"/>
                <a:cs typeface="Times New Roman" panose="02020603050405020304" pitchFamily="18" charset="0"/>
              </a:rPr>
              <a:t>  5</a:t>
            </a:r>
            <a:endParaRPr lang="en-CA" sz="1600" b="1" dirty="0">
              <a:latin typeface="Consolas" panose="020B0609020204030204" pitchFamily="49" charset="0"/>
              <a:cs typeface="Consolas" panose="020B0609020204030204" pitchFamily="49" charset="0"/>
            </a:endParaRPr>
          </a:p>
          <a:p>
            <a:pPr marL="0" indent="0" algn="ctr">
              <a:buNone/>
            </a:pPr>
            <a:r>
              <a:rPr lang="en-CA" sz="1600" b="1" dirty="0">
                <a:solidFill>
                  <a:schemeClr val="bg1">
                    <a:lumMod val="75000"/>
                  </a:schemeClr>
                </a:solidFill>
                <a:latin typeface="Consolas" panose="020B0609020204030204" pitchFamily="49" charset="0"/>
                <a:cs typeface="Consolas" panose="020B0609020204030204" pitchFamily="49" charset="0"/>
              </a:rPr>
              <a:t>0b</a:t>
            </a:r>
            <a:r>
              <a:rPr lang="en-CA" sz="1600" b="1" dirty="0" smtClean="0">
                <a:latin typeface="Consolas" panose="020B0609020204030204" pitchFamily="49" charset="0"/>
                <a:cs typeface="Consolas" panose="020B0609020204030204" pitchFamily="49" charset="0"/>
              </a:rPr>
              <a:t>0110</a:t>
            </a:r>
            <a:r>
              <a:rPr lang="en-CA" sz="1600" b="1" dirty="0">
                <a:latin typeface="Times New Roman" panose="02020603050405020304" pitchFamily="18" charset="0"/>
                <a:cs typeface="Times New Roman" panose="02020603050405020304" pitchFamily="18" charset="0"/>
              </a:rPr>
              <a:t>		</a:t>
            </a:r>
            <a:r>
              <a:rPr lang="en-CA" sz="1600" b="1" dirty="0" smtClean="0">
                <a:latin typeface="Times New Roman" panose="02020603050405020304" pitchFamily="18" charset="0"/>
                <a:cs typeface="Times New Roman" panose="02020603050405020304" pitchFamily="18" charset="0"/>
              </a:rPr>
              <a:t>  6</a:t>
            </a:r>
            <a:endParaRPr lang="en-CA" sz="1600" b="1" dirty="0">
              <a:latin typeface="Consolas" panose="020B0609020204030204" pitchFamily="49" charset="0"/>
              <a:cs typeface="Consolas" panose="020B0609020204030204" pitchFamily="49" charset="0"/>
            </a:endParaRPr>
          </a:p>
          <a:p>
            <a:pPr marL="0" indent="0" algn="ctr">
              <a:buNone/>
            </a:pPr>
            <a:r>
              <a:rPr lang="en-CA" sz="1600" b="1" dirty="0">
                <a:solidFill>
                  <a:schemeClr val="bg1">
                    <a:lumMod val="75000"/>
                  </a:schemeClr>
                </a:solidFill>
                <a:latin typeface="Consolas" panose="020B0609020204030204" pitchFamily="49" charset="0"/>
                <a:cs typeface="Consolas" panose="020B0609020204030204" pitchFamily="49" charset="0"/>
              </a:rPr>
              <a:t>0b</a:t>
            </a:r>
            <a:r>
              <a:rPr lang="en-CA" sz="1600" b="1" dirty="0" smtClean="0">
                <a:latin typeface="Consolas" panose="020B0609020204030204" pitchFamily="49" charset="0"/>
                <a:cs typeface="Consolas" panose="020B0609020204030204" pitchFamily="49" charset="0"/>
              </a:rPr>
              <a:t>0111</a:t>
            </a:r>
            <a:r>
              <a:rPr lang="en-CA" sz="1600" b="1" dirty="0">
                <a:latin typeface="Times New Roman" panose="02020603050405020304" pitchFamily="18" charset="0"/>
                <a:cs typeface="Times New Roman" panose="02020603050405020304" pitchFamily="18" charset="0"/>
              </a:rPr>
              <a:t>		</a:t>
            </a:r>
            <a:r>
              <a:rPr lang="en-CA" sz="1600" b="1" dirty="0" smtClean="0">
                <a:latin typeface="Times New Roman" panose="02020603050405020304" pitchFamily="18" charset="0"/>
                <a:cs typeface="Times New Roman" panose="02020603050405020304" pitchFamily="18" charset="0"/>
              </a:rPr>
              <a:t>  7</a:t>
            </a:r>
            <a:endParaRPr lang="en-CA" sz="1600" b="1" dirty="0">
              <a:latin typeface="Consolas" panose="020B0609020204030204" pitchFamily="49" charset="0"/>
              <a:cs typeface="Consolas" panose="020B0609020204030204" pitchFamily="49" charset="0"/>
            </a:endParaRPr>
          </a:p>
          <a:p>
            <a:pPr marL="0" indent="0" algn="ctr">
              <a:buNone/>
            </a:pPr>
            <a:r>
              <a:rPr lang="en-CA" sz="1600" b="1" dirty="0">
                <a:solidFill>
                  <a:schemeClr val="bg1">
                    <a:lumMod val="75000"/>
                  </a:schemeClr>
                </a:solidFill>
                <a:latin typeface="Consolas" panose="020B0609020204030204" pitchFamily="49" charset="0"/>
                <a:cs typeface="Consolas" panose="020B0609020204030204" pitchFamily="49" charset="0"/>
              </a:rPr>
              <a:t>0b</a:t>
            </a:r>
            <a:r>
              <a:rPr lang="en-CA" sz="1600" b="1" dirty="0" smtClean="0">
                <a:latin typeface="Consolas" panose="020B0609020204030204" pitchFamily="49" charset="0"/>
                <a:cs typeface="Consolas" panose="020B0609020204030204" pitchFamily="49" charset="0"/>
              </a:rPr>
              <a:t>1000</a:t>
            </a:r>
            <a:r>
              <a:rPr lang="en-CA" sz="1600" b="1" dirty="0">
                <a:latin typeface="Times New Roman" panose="02020603050405020304" pitchFamily="18" charset="0"/>
                <a:cs typeface="Times New Roman" panose="02020603050405020304" pitchFamily="18" charset="0"/>
              </a:rPr>
              <a:t>		</a:t>
            </a:r>
            <a:r>
              <a:rPr lang="en-CA" sz="1600" b="1" dirty="0" smtClean="0">
                <a:latin typeface="Times New Roman" panose="02020603050405020304" pitchFamily="18" charset="0"/>
                <a:cs typeface="Times New Roman" panose="02020603050405020304" pitchFamily="18" charset="0"/>
              </a:rPr>
              <a:t>  8</a:t>
            </a:r>
            <a:endParaRPr lang="en-CA" sz="1600" b="1" dirty="0">
              <a:latin typeface="Consolas" panose="020B0609020204030204" pitchFamily="49" charset="0"/>
              <a:cs typeface="Consolas" panose="020B0609020204030204" pitchFamily="49" charset="0"/>
            </a:endParaRPr>
          </a:p>
          <a:p>
            <a:pPr marL="0" indent="0" algn="ctr">
              <a:buNone/>
            </a:pPr>
            <a:r>
              <a:rPr lang="en-CA" sz="1600" b="1" dirty="0">
                <a:solidFill>
                  <a:schemeClr val="bg1">
                    <a:lumMod val="75000"/>
                  </a:schemeClr>
                </a:solidFill>
                <a:latin typeface="Consolas" panose="020B0609020204030204" pitchFamily="49" charset="0"/>
                <a:cs typeface="Consolas" panose="020B0609020204030204" pitchFamily="49" charset="0"/>
              </a:rPr>
              <a:t>0b</a:t>
            </a:r>
            <a:r>
              <a:rPr lang="en-CA" sz="1600" b="1" dirty="0" smtClean="0">
                <a:latin typeface="Consolas" panose="020B0609020204030204" pitchFamily="49" charset="0"/>
                <a:cs typeface="Consolas" panose="020B0609020204030204" pitchFamily="49" charset="0"/>
              </a:rPr>
              <a:t>1001</a:t>
            </a:r>
            <a:r>
              <a:rPr lang="en-CA" sz="1600" b="1" dirty="0">
                <a:latin typeface="Times New Roman" panose="02020603050405020304" pitchFamily="18" charset="0"/>
                <a:cs typeface="Times New Roman" panose="02020603050405020304" pitchFamily="18" charset="0"/>
              </a:rPr>
              <a:t>		</a:t>
            </a:r>
            <a:r>
              <a:rPr lang="en-CA" sz="1600" b="1" dirty="0" smtClean="0">
                <a:latin typeface="Times New Roman" panose="02020603050405020304" pitchFamily="18" charset="0"/>
                <a:cs typeface="Times New Roman" panose="02020603050405020304" pitchFamily="18" charset="0"/>
              </a:rPr>
              <a:t>  9</a:t>
            </a:r>
            <a:endParaRPr lang="en-CA" sz="1600" b="1" dirty="0">
              <a:latin typeface="Consolas" panose="020B0609020204030204" pitchFamily="49" charset="0"/>
              <a:cs typeface="Consolas" panose="020B0609020204030204" pitchFamily="49" charset="0"/>
            </a:endParaRPr>
          </a:p>
          <a:p>
            <a:pPr marL="0" indent="0" algn="ctr">
              <a:buNone/>
            </a:pPr>
            <a:r>
              <a:rPr lang="en-CA" sz="1600" b="1" dirty="0">
                <a:solidFill>
                  <a:schemeClr val="bg1">
                    <a:lumMod val="75000"/>
                  </a:schemeClr>
                </a:solidFill>
                <a:latin typeface="Consolas" panose="020B0609020204030204" pitchFamily="49" charset="0"/>
                <a:cs typeface="Consolas" panose="020B0609020204030204" pitchFamily="49" charset="0"/>
              </a:rPr>
              <a:t>0b</a:t>
            </a:r>
            <a:r>
              <a:rPr lang="en-CA" sz="1600" b="1" dirty="0" smtClean="0">
                <a:latin typeface="Consolas" panose="020B0609020204030204" pitchFamily="49" charset="0"/>
                <a:cs typeface="Consolas" panose="020B0609020204030204" pitchFamily="49" charset="0"/>
              </a:rPr>
              <a:t>1010</a:t>
            </a:r>
            <a:r>
              <a:rPr lang="en-CA" sz="1600" b="1" dirty="0">
                <a:latin typeface="Times New Roman" panose="02020603050405020304" pitchFamily="18" charset="0"/>
                <a:cs typeface="Times New Roman" panose="02020603050405020304" pitchFamily="18" charset="0"/>
              </a:rPr>
              <a:t>		</a:t>
            </a:r>
            <a:r>
              <a:rPr lang="en-CA" sz="1600" b="1" dirty="0" smtClean="0">
                <a:latin typeface="Times New Roman" panose="02020603050405020304" pitchFamily="18" charset="0"/>
                <a:cs typeface="Times New Roman" panose="02020603050405020304" pitchFamily="18" charset="0"/>
              </a:rPr>
              <a:t>10</a:t>
            </a:r>
            <a:endParaRPr lang="en-CA" sz="1600" b="1" dirty="0">
              <a:latin typeface="Consolas" panose="020B0609020204030204" pitchFamily="49" charset="0"/>
              <a:cs typeface="Consolas" panose="020B0609020204030204" pitchFamily="49" charset="0"/>
            </a:endParaRPr>
          </a:p>
          <a:p>
            <a:pPr marL="0" indent="0" algn="ctr">
              <a:buNone/>
            </a:pPr>
            <a:r>
              <a:rPr lang="en-CA" sz="1600" b="1" dirty="0">
                <a:solidFill>
                  <a:schemeClr val="bg1">
                    <a:lumMod val="75000"/>
                  </a:schemeClr>
                </a:solidFill>
                <a:latin typeface="Consolas" panose="020B0609020204030204" pitchFamily="49" charset="0"/>
                <a:cs typeface="Consolas" panose="020B0609020204030204" pitchFamily="49" charset="0"/>
              </a:rPr>
              <a:t>0b</a:t>
            </a:r>
            <a:r>
              <a:rPr lang="en-CA" sz="1600" b="1" dirty="0" smtClean="0">
                <a:latin typeface="Consolas" panose="020B0609020204030204" pitchFamily="49" charset="0"/>
                <a:cs typeface="Consolas" panose="020B0609020204030204" pitchFamily="49" charset="0"/>
              </a:rPr>
              <a:t>1011</a:t>
            </a:r>
            <a:r>
              <a:rPr lang="en-CA" sz="1600" b="1" dirty="0">
                <a:latin typeface="Times New Roman" panose="02020603050405020304" pitchFamily="18" charset="0"/>
                <a:cs typeface="Times New Roman" panose="02020603050405020304" pitchFamily="18" charset="0"/>
              </a:rPr>
              <a:t>		</a:t>
            </a:r>
            <a:r>
              <a:rPr lang="en-CA" sz="1600" b="1" dirty="0" smtClean="0">
                <a:latin typeface="Times New Roman" panose="02020603050405020304" pitchFamily="18" charset="0"/>
                <a:cs typeface="Times New Roman" panose="02020603050405020304" pitchFamily="18" charset="0"/>
              </a:rPr>
              <a:t>11</a:t>
            </a:r>
            <a:endParaRPr lang="en-CA" sz="1600" b="1" dirty="0">
              <a:latin typeface="Consolas" panose="020B0609020204030204" pitchFamily="49" charset="0"/>
              <a:cs typeface="Consolas" panose="020B0609020204030204" pitchFamily="49" charset="0"/>
            </a:endParaRPr>
          </a:p>
          <a:p>
            <a:pPr marL="0" indent="0" algn="ctr">
              <a:buNone/>
            </a:pPr>
            <a:r>
              <a:rPr lang="en-CA" sz="1600" b="1" dirty="0">
                <a:solidFill>
                  <a:schemeClr val="bg1">
                    <a:lumMod val="75000"/>
                  </a:schemeClr>
                </a:solidFill>
                <a:latin typeface="Consolas" panose="020B0609020204030204" pitchFamily="49" charset="0"/>
                <a:cs typeface="Consolas" panose="020B0609020204030204" pitchFamily="49" charset="0"/>
              </a:rPr>
              <a:t>0b</a:t>
            </a:r>
            <a:r>
              <a:rPr lang="en-CA" sz="1600" b="1" dirty="0" smtClean="0">
                <a:latin typeface="Consolas" panose="020B0609020204030204" pitchFamily="49" charset="0"/>
                <a:cs typeface="Consolas" panose="020B0609020204030204" pitchFamily="49" charset="0"/>
              </a:rPr>
              <a:t>1100</a:t>
            </a:r>
            <a:r>
              <a:rPr lang="en-CA" sz="1600" b="1" dirty="0">
                <a:latin typeface="Times New Roman" panose="02020603050405020304" pitchFamily="18" charset="0"/>
                <a:cs typeface="Times New Roman" panose="02020603050405020304" pitchFamily="18" charset="0"/>
              </a:rPr>
              <a:t>		</a:t>
            </a:r>
            <a:r>
              <a:rPr lang="en-CA" sz="1600" b="1" dirty="0" smtClean="0">
                <a:latin typeface="Times New Roman" panose="02020603050405020304" pitchFamily="18" charset="0"/>
                <a:cs typeface="Times New Roman" panose="02020603050405020304" pitchFamily="18" charset="0"/>
              </a:rPr>
              <a:t>12</a:t>
            </a:r>
            <a:endParaRPr lang="en-CA" sz="1600" b="1" dirty="0">
              <a:latin typeface="Consolas" panose="020B0609020204030204" pitchFamily="49" charset="0"/>
              <a:cs typeface="Consolas" panose="020B0609020204030204" pitchFamily="49" charset="0"/>
            </a:endParaRPr>
          </a:p>
          <a:p>
            <a:pPr marL="0" indent="0" algn="ctr">
              <a:buNone/>
            </a:pPr>
            <a:r>
              <a:rPr lang="en-CA" sz="1600" b="1" dirty="0">
                <a:solidFill>
                  <a:schemeClr val="bg1">
                    <a:lumMod val="75000"/>
                  </a:schemeClr>
                </a:solidFill>
                <a:latin typeface="Consolas" panose="020B0609020204030204" pitchFamily="49" charset="0"/>
                <a:cs typeface="Consolas" panose="020B0609020204030204" pitchFamily="49" charset="0"/>
              </a:rPr>
              <a:t>0b</a:t>
            </a:r>
            <a:r>
              <a:rPr lang="en-CA" sz="1600" b="1" dirty="0" smtClean="0">
                <a:latin typeface="Consolas" panose="020B0609020204030204" pitchFamily="49" charset="0"/>
                <a:cs typeface="Consolas" panose="020B0609020204030204" pitchFamily="49" charset="0"/>
              </a:rPr>
              <a:t>1101</a:t>
            </a:r>
            <a:r>
              <a:rPr lang="en-CA" sz="1600" b="1" dirty="0">
                <a:latin typeface="Times New Roman" panose="02020603050405020304" pitchFamily="18" charset="0"/>
                <a:cs typeface="Times New Roman" panose="02020603050405020304" pitchFamily="18" charset="0"/>
              </a:rPr>
              <a:t>		</a:t>
            </a:r>
            <a:r>
              <a:rPr lang="en-CA" sz="1600" b="1" dirty="0" smtClean="0">
                <a:latin typeface="Times New Roman" panose="02020603050405020304" pitchFamily="18" charset="0"/>
                <a:cs typeface="Times New Roman" panose="02020603050405020304" pitchFamily="18" charset="0"/>
              </a:rPr>
              <a:t>13</a:t>
            </a:r>
            <a:endParaRPr lang="en-CA" sz="1600" b="1" dirty="0">
              <a:latin typeface="Consolas" panose="020B0609020204030204" pitchFamily="49" charset="0"/>
              <a:cs typeface="Consolas" panose="020B0609020204030204" pitchFamily="49" charset="0"/>
            </a:endParaRPr>
          </a:p>
          <a:p>
            <a:pPr marL="0" indent="0" algn="ctr">
              <a:buNone/>
            </a:pPr>
            <a:r>
              <a:rPr lang="en-CA" sz="1600" b="1" dirty="0">
                <a:solidFill>
                  <a:schemeClr val="bg1">
                    <a:lumMod val="75000"/>
                  </a:schemeClr>
                </a:solidFill>
                <a:latin typeface="Consolas" panose="020B0609020204030204" pitchFamily="49" charset="0"/>
                <a:cs typeface="Consolas" panose="020B0609020204030204" pitchFamily="49" charset="0"/>
              </a:rPr>
              <a:t>0b</a:t>
            </a:r>
            <a:r>
              <a:rPr lang="en-CA" sz="1600" b="1" dirty="0" smtClean="0">
                <a:latin typeface="Consolas" panose="020B0609020204030204" pitchFamily="49" charset="0"/>
                <a:cs typeface="Consolas" panose="020B0609020204030204" pitchFamily="49" charset="0"/>
              </a:rPr>
              <a:t>1110</a:t>
            </a:r>
            <a:r>
              <a:rPr lang="en-CA" sz="1600" b="1" dirty="0">
                <a:latin typeface="Times New Roman" panose="02020603050405020304" pitchFamily="18" charset="0"/>
                <a:cs typeface="Times New Roman" panose="02020603050405020304" pitchFamily="18" charset="0"/>
              </a:rPr>
              <a:t>		</a:t>
            </a:r>
            <a:r>
              <a:rPr lang="en-CA" sz="1600" b="1" dirty="0" smtClean="0">
                <a:latin typeface="Times New Roman" panose="02020603050405020304" pitchFamily="18" charset="0"/>
                <a:cs typeface="Times New Roman" panose="02020603050405020304" pitchFamily="18" charset="0"/>
              </a:rPr>
              <a:t>14</a:t>
            </a:r>
            <a:endParaRPr lang="en-CA" sz="1600" b="1" dirty="0">
              <a:latin typeface="Consolas" panose="020B0609020204030204" pitchFamily="49" charset="0"/>
              <a:cs typeface="Consolas" panose="020B0609020204030204" pitchFamily="49" charset="0"/>
            </a:endParaRPr>
          </a:p>
          <a:p>
            <a:pPr marL="0" indent="0" algn="ctr">
              <a:buNone/>
            </a:pPr>
            <a:r>
              <a:rPr lang="en-CA" sz="1600" b="1" dirty="0">
                <a:solidFill>
                  <a:schemeClr val="bg1">
                    <a:lumMod val="75000"/>
                  </a:schemeClr>
                </a:solidFill>
                <a:latin typeface="Consolas" panose="020B0609020204030204" pitchFamily="49" charset="0"/>
                <a:cs typeface="Consolas" panose="020B0609020204030204" pitchFamily="49" charset="0"/>
              </a:rPr>
              <a:t>0b</a:t>
            </a:r>
            <a:r>
              <a:rPr lang="en-CA" sz="1600" b="1" dirty="0" smtClean="0">
                <a:latin typeface="Consolas" panose="020B0609020204030204" pitchFamily="49" charset="0"/>
                <a:cs typeface="Consolas" panose="020B0609020204030204" pitchFamily="49" charset="0"/>
              </a:rPr>
              <a:t>1111</a:t>
            </a:r>
            <a:r>
              <a:rPr lang="en-CA" sz="1600" b="1" dirty="0">
                <a:latin typeface="Times New Roman" panose="02020603050405020304" pitchFamily="18" charset="0"/>
                <a:cs typeface="Times New Roman" panose="02020603050405020304" pitchFamily="18" charset="0"/>
              </a:rPr>
              <a:t>		</a:t>
            </a:r>
            <a:r>
              <a:rPr lang="en-CA" sz="1600" b="1" dirty="0" smtClean="0">
                <a:latin typeface="Times New Roman" panose="02020603050405020304" pitchFamily="18" charset="0"/>
                <a:cs typeface="Times New Roman" panose="02020603050405020304" pitchFamily="18" charset="0"/>
              </a:rPr>
              <a:t>15</a:t>
            </a:r>
            <a:endParaRPr lang="en-CA" sz="1600"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399167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4-bit translation</a:t>
            </a:r>
          </a:p>
        </p:txBody>
      </p:sp>
      <p:sp>
        <p:nvSpPr>
          <p:cNvPr id="3" name="Content Placeholder 2"/>
          <p:cNvSpPr>
            <a:spLocks noGrp="1"/>
          </p:cNvSpPr>
          <p:nvPr>
            <p:ph idx="1"/>
          </p:nvPr>
        </p:nvSpPr>
        <p:spPr/>
        <p:txBody>
          <a:bodyPr/>
          <a:lstStyle/>
          <a:p>
            <a:r>
              <a:rPr lang="en-CA" dirty="0" smtClean="0"/>
              <a:t>Represent every quadruple with a unique digit: </a:t>
            </a:r>
          </a:p>
          <a:p>
            <a:pPr marL="0" indent="0" algn="ctr">
              <a:buNone/>
            </a:pPr>
            <a:r>
              <a:rPr lang="en-CA" sz="1600" b="1" dirty="0" smtClean="0">
                <a:solidFill>
                  <a:schemeClr val="bg1">
                    <a:lumMod val="75000"/>
                  </a:schemeClr>
                </a:solidFill>
                <a:latin typeface="Consolas" panose="020B0609020204030204" pitchFamily="49" charset="0"/>
                <a:cs typeface="Consolas" panose="020B0609020204030204" pitchFamily="49" charset="0"/>
              </a:rPr>
              <a:t>0b</a:t>
            </a:r>
            <a:r>
              <a:rPr lang="en-CA" sz="1600" b="1" dirty="0" smtClean="0">
                <a:latin typeface="Consolas" panose="020B0609020204030204" pitchFamily="49" charset="0"/>
                <a:cs typeface="Consolas" panose="020B0609020204030204" pitchFamily="49" charset="0"/>
              </a:rPr>
              <a:t>0000</a:t>
            </a:r>
            <a:r>
              <a:rPr lang="en-CA" sz="1600" b="1" dirty="0" smtClean="0">
                <a:latin typeface="Times New Roman" panose="02020603050405020304" pitchFamily="18" charset="0"/>
                <a:cs typeface="Times New Roman" panose="02020603050405020304" pitchFamily="18" charset="0"/>
              </a:rPr>
              <a:t>		  0</a:t>
            </a:r>
          </a:p>
          <a:p>
            <a:pPr marL="0" indent="0" algn="ctr">
              <a:buNone/>
            </a:pPr>
            <a:r>
              <a:rPr lang="en-CA" sz="1600" b="1" dirty="0">
                <a:solidFill>
                  <a:schemeClr val="bg1">
                    <a:lumMod val="75000"/>
                  </a:schemeClr>
                </a:solidFill>
                <a:latin typeface="Consolas" panose="020B0609020204030204" pitchFamily="49" charset="0"/>
                <a:cs typeface="Consolas" panose="020B0609020204030204" pitchFamily="49" charset="0"/>
              </a:rPr>
              <a:t>0b</a:t>
            </a:r>
            <a:r>
              <a:rPr lang="en-CA" sz="1600" b="1" dirty="0" smtClean="0">
                <a:latin typeface="Consolas" panose="020B0609020204030204" pitchFamily="49" charset="0"/>
                <a:cs typeface="Consolas" panose="020B0609020204030204" pitchFamily="49" charset="0"/>
              </a:rPr>
              <a:t>0001</a:t>
            </a:r>
            <a:r>
              <a:rPr lang="en-CA" sz="1600" b="1" dirty="0">
                <a:latin typeface="Times New Roman" panose="02020603050405020304" pitchFamily="18" charset="0"/>
                <a:cs typeface="Times New Roman" panose="02020603050405020304" pitchFamily="18" charset="0"/>
              </a:rPr>
              <a:t>		</a:t>
            </a:r>
            <a:r>
              <a:rPr lang="en-CA" sz="1600" b="1" dirty="0" smtClean="0">
                <a:latin typeface="Times New Roman" panose="02020603050405020304" pitchFamily="18" charset="0"/>
                <a:cs typeface="Times New Roman" panose="02020603050405020304" pitchFamily="18" charset="0"/>
              </a:rPr>
              <a:t>  1</a:t>
            </a:r>
            <a:endParaRPr lang="en-CA" sz="1600" b="1" dirty="0">
              <a:latin typeface="Consolas" panose="020B0609020204030204" pitchFamily="49" charset="0"/>
              <a:cs typeface="Consolas" panose="020B0609020204030204" pitchFamily="49" charset="0"/>
            </a:endParaRPr>
          </a:p>
          <a:p>
            <a:pPr marL="0" indent="0" algn="ctr">
              <a:buNone/>
            </a:pPr>
            <a:r>
              <a:rPr lang="en-CA" sz="1600" b="1" dirty="0">
                <a:solidFill>
                  <a:schemeClr val="bg1">
                    <a:lumMod val="75000"/>
                  </a:schemeClr>
                </a:solidFill>
                <a:latin typeface="Consolas" panose="020B0609020204030204" pitchFamily="49" charset="0"/>
                <a:cs typeface="Consolas" panose="020B0609020204030204" pitchFamily="49" charset="0"/>
              </a:rPr>
              <a:t>0b</a:t>
            </a:r>
            <a:r>
              <a:rPr lang="en-CA" sz="1600" b="1" dirty="0" smtClean="0">
                <a:latin typeface="Consolas" panose="020B0609020204030204" pitchFamily="49" charset="0"/>
                <a:cs typeface="Consolas" panose="020B0609020204030204" pitchFamily="49" charset="0"/>
              </a:rPr>
              <a:t>0010</a:t>
            </a:r>
            <a:r>
              <a:rPr lang="en-CA" sz="1600" b="1" dirty="0">
                <a:latin typeface="Times New Roman" panose="02020603050405020304" pitchFamily="18" charset="0"/>
                <a:cs typeface="Times New Roman" panose="02020603050405020304" pitchFamily="18" charset="0"/>
              </a:rPr>
              <a:t>		</a:t>
            </a:r>
            <a:r>
              <a:rPr lang="en-CA" sz="1600" b="1" dirty="0" smtClean="0">
                <a:latin typeface="Times New Roman" panose="02020603050405020304" pitchFamily="18" charset="0"/>
                <a:cs typeface="Times New Roman" panose="02020603050405020304" pitchFamily="18" charset="0"/>
              </a:rPr>
              <a:t>  2</a:t>
            </a:r>
            <a:endParaRPr lang="en-CA" sz="1600" b="1" dirty="0">
              <a:latin typeface="Consolas" panose="020B0609020204030204" pitchFamily="49" charset="0"/>
              <a:cs typeface="Consolas" panose="020B0609020204030204" pitchFamily="49" charset="0"/>
            </a:endParaRPr>
          </a:p>
          <a:p>
            <a:pPr marL="0" indent="0" algn="ctr">
              <a:buNone/>
            </a:pPr>
            <a:r>
              <a:rPr lang="en-CA" sz="1600" b="1" dirty="0">
                <a:solidFill>
                  <a:schemeClr val="bg1">
                    <a:lumMod val="75000"/>
                  </a:schemeClr>
                </a:solidFill>
                <a:latin typeface="Consolas" panose="020B0609020204030204" pitchFamily="49" charset="0"/>
                <a:cs typeface="Consolas" panose="020B0609020204030204" pitchFamily="49" charset="0"/>
              </a:rPr>
              <a:t>0b</a:t>
            </a:r>
            <a:r>
              <a:rPr lang="en-CA" sz="1600" b="1" dirty="0" smtClean="0">
                <a:latin typeface="Consolas" panose="020B0609020204030204" pitchFamily="49" charset="0"/>
                <a:cs typeface="Consolas" panose="020B0609020204030204" pitchFamily="49" charset="0"/>
              </a:rPr>
              <a:t>0011</a:t>
            </a:r>
            <a:r>
              <a:rPr lang="en-CA" sz="1600" b="1" dirty="0">
                <a:latin typeface="Times New Roman" panose="02020603050405020304" pitchFamily="18" charset="0"/>
                <a:cs typeface="Times New Roman" panose="02020603050405020304" pitchFamily="18" charset="0"/>
              </a:rPr>
              <a:t>		</a:t>
            </a:r>
            <a:r>
              <a:rPr lang="en-CA" sz="1600" b="1" dirty="0" smtClean="0">
                <a:latin typeface="Times New Roman" panose="02020603050405020304" pitchFamily="18" charset="0"/>
                <a:cs typeface="Times New Roman" panose="02020603050405020304" pitchFamily="18" charset="0"/>
              </a:rPr>
              <a:t>  3</a:t>
            </a:r>
            <a:endParaRPr lang="en-CA" sz="1600" b="1" dirty="0">
              <a:latin typeface="Consolas" panose="020B0609020204030204" pitchFamily="49" charset="0"/>
              <a:cs typeface="Consolas" panose="020B0609020204030204" pitchFamily="49" charset="0"/>
            </a:endParaRPr>
          </a:p>
          <a:p>
            <a:pPr marL="0" indent="0" algn="ctr">
              <a:buNone/>
            </a:pPr>
            <a:r>
              <a:rPr lang="en-CA" sz="1600" b="1" dirty="0">
                <a:solidFill>
                  <a:schemeClr val="bg1">
                    <a:lumMod val="75000"/>
                  </a:schemeClr>
                </a:solidFill>
                <a:latin typeface="Consolas" panose="020B0609020204030204" pitchFamily="49" charset="0"/>
                <a:cs typeface="Consolas" panose="020B0609020204030204" pitchFamily="49" charset="0"/>
              </a:rPr>
              <a:t>0b</a:t>
            </a:r>
            <a:r>
              <a:rPr lang="en-CA" sz="1600" b="1" dirty="0" smtClean="0">
                <a:latin typeface="Consolas" panose="020B0609020204030204" pitchFamily="49" charset="0"/>
                <a:cs typeface="Consolas" panose="020B0609020204030204" pitchFamily="49" charset="0"/>
              </a:rPr>
              <a:t>0100</a:t>
            </a:r>
            <a:r>
              <a:rPr lang="en-CA" sz="1600" b="1" dirty="0">
                <a:latin typeface="Times New Roman" panose="02020603050405020304" pitchFamily="18" charset="0"/>
                <a:cs typeface="Times New Roman" panose="02020603050405020304" pitchFamily="18" charset="0"/>
              </a:rPr>
              <a:t>		</a:t>
            </a:r>
            <a:r>
              <a:rPr lang="en-CA" sz="1600" b="1" dirty="0" smtClean="0">
                <a:latin typeface="Times New Roman" panose="02020603050405020304" pitchFamily="18" charset="0"/>
                <a:cs typeface="Times New Roman" panose="02020603050405020304" pitchFamily="18" charset="0"/>
              </a:rPr>
              <a:t>  4</a:t>
            </a:r>
            <a:endParaRPr lang="en-CA" sz="1600" b="1" dirty="0">
              <a:latin typeface="Consolas" panose="020B0609020204030204" pitchFamily="49" charset="0"/>
              <a:cs typeface="Consolas" panose="020B0609020204030204" pitchFamily="49" charset="0"/>
            </a:endParaRPr>
          </a:p>
          <a:p>
            <a:pPr marL="0" indent="0" algn="ctr">
              <a:buNone/>
            </a:pPr>
            <a:r>
              <a:rPr lang="en-CA" sz="1600" b="1" dirty="0">
                <a:solidFill>
                  <a:schemeClr val="bg1">
                    <a:lumMod val="75000"/>
                  </a:schemeClr>
                </a:solidFill>
                <a:latin typeface="Consolas" panose="020B0609020204030204" pitchFamily="49" charset="0"/>
                <a:cs typeface="Consolas" panose="020B0609020204030204" pitchFamily="49" charset="0"/>
              </a:rPr>
              <a:t>0b</a:t>
            </a:r>
            <a:r>
              <a:rPr lang="en-CA" sz="1600" b="1" dirty="0" smtClean="0">
                <a:latin typeface="Consolas" panose="020B0609020204030204" pitchFamily="49" charset="0"/>
                <a:cs typeface="Consolas" panose="020B0609020204030204" pitchFamily="49" charset="0"/>
              </a:rPr>
              <a:t>0101</a:t>
            </a:r>
            <a:r>
              <a:rPr lang="en-CA" sz="1600" b="1" dirty="0">
                <a:latin typeface="Times New Roman" panose="02020603050405020304" pitchFamily="18" charset="0"/>
                <a:cs typeface="Times New Roman" panose="02020603050405020304" pitchFamily="18" charset="0"/>
              </a:rPr>
              <a:t>		</a:t>
            </a:r>
            <a:r>
              <a:rPr lang="en-CA" sz="1600" b="1" dirty="0" smtClean="0">
                <a:latin typeface="Times New Roman" panose="02020603050405020304" pitchFamily="18" charset="0"/>
                <a:cs typeface="Times New Roman" panose="02020603050405020304" pitchFamily="18" charset="0"/>
              </a:rPr>
              <a:t>  5</a:t>
            </a:r>
            <a:endParaRPr lang="en-CA" sz="1600" b="1" dirty="0">
              <a:latin typeface="Consolas" panose="020B0609020204030204" pitchFamily="49" charset="0"/>
              <a:cs typeface="Consolas" panose="020B0609020204030204" pitchFamily="49" charset="0"/>
            </a:endParaRPr>
          </a:p>
          <a:p>
            <a:pPr marL="0" indent="0" algn="ctr">
              <a:buNone/>
            </a:pPr>
            <a:r>
              <a:rPr lang="en-CA" sz="1600" b="1" dirty="0">
                <a:solidFill>
                  <a:schemeClr val="bg1">
                    <a:lumMod val="75000"/>
                  </a:schemeClr>
                </a:solidFill>
                <a:latin typeface="Consolas" panose="020B0609020204030204" pitchFamily="49" charset="0"/>
                <a:cs typeface="Consolas" panose="020B0609020204030204" pitchFamily="49" charset="0"/>
              </a:rPr>
              <a:t>0b</a:t>
            </a:r>
            <a:r>
              <a:rPr lang="en-CA" sz="1600" b="1" dirty="0" smtClean="0">
                <a:latin typeface="Consolas" panose="020B0609020204030204" pitchFamily="49" charset="0"/>
                <a:cs typeface="Consolas" panose="020B0609020204030204" pitchFamily="49" charset="0"/>
              </a:rPr>
              <a:t>0110</a:t>
            </a:r>
            <a:r>
              <a:rPr lang="en-CA" sz="1600" b="1" dirty="0">
                <a:latin typeface="Times New Roman" panose="02020603050405020304" pitchFamily="18" charset="0"/>
                <a:cs typeface="Times New Roman" panose="02020603050405020304" pitchFamily="18" charset="0"/>
              </a:rPr>
              <a:t>		</a:t>
            </a:r>
            <a:r>
              <a:rPr lang="en-CA" sz="1600" b="1" dirty="0" smtClean="0">
                <a:latin typeface="Times New Roman" panose="02020603050405020304" pitchFamily="18" charset="0"/>
                <a:cs typeface="Times New Roman" panose="02020603050405020304" pitchFamily="18" charset="0"/>
              </a:rPr>
              <a:t>  6</a:t>
            </a:r>
            <a:endParaRPr lang="en-CA" sz="1600" b="1" dirty="0">
              <a:latin typeface="Consolas" panose="020B0609020204030204" pitchFamily="49" charset="0"/>
              <a:cs typeface="Consolas" panose="020B0609020204030204" pitchFamily="49" charset="0"/>
            </a:endParaRPr>
          </a:p>
          <a:p>
            <a:pPr marL="0" indent="0" algn="ctr">
              <a:buNone/>
            </a:pPr>
            <a:r>
              <a:rPr lang="en-CA" sz="1600" b="1" dirty="0">
                <a:solidFill>
                  <a:schemeClr val="bg1">
                    <a:lumMod val="75000"/>
                  </a:schemeClr>
                </a:solidFill>
                <a:latin typeface="Consolas" panose="020B0609020204030204" pitchFamily="49" charset="0"/>
                <a:cs typeface="Consolas" panose="020B0609020204030204" pitchFamily="49" charset="0"/>
              </a:rPr>
              <a:t>0b</a:t>
            </a:r>
            <a:r>
              <a:rPr lang="en-CA" sz="1600" b="1" dirty="0" smtClean="0">
                <a:latin typeface="Consolas" panose="020B0609020204030204" pitchFamily="49" charset="0"/>
                <a:cs typeface="Consolas" panose="020B0609020204030204" pitchFamily="49" charset="0"/>
              </a:rPr>
              <a:t>0111</a:t>
            </a:r>
            <a:r>
              <a:rPr lang="en-CA" sz="1600" b="1" dirty="0">
                <a:latin typeface="Times New Roman" panose="02020603050405020304" pitchFamily="18" charset="0"/>
                <a:cs typeface="Times New Roman" panose="02020603050405020304" pitchFamily="18" charset="0"/>
              </a:rPr>
              <a:t>		</a:t>
            </a:r>
            <a:r>
              <a:rPr lang="en-CA" sz="1600" b="1" dirty="0" smtClean="0">
                <a:latin typeface="Times New Roman" panose="02020603050405020304" pitchFamily="18" charset="0"/>
                <a:cs typeface="Times New Roman" panose="02020603050405020304" pitchFamily="18" charset="0"/>
              </a:rPr>
              <a:t>  7</a:t>
            </a:r>
            <a:endParaRPr lang="en-CA" sz="1600" b="1" dirty="0">
              <a:latin typeface="Consolas" panose="020B0609020204030204" pitchFamily="49" charset="0"/>
              <a:cs typeface="Consolas" panose="020B0609020204030204" pitchFamily="49" charset="0"/>
            </a:endParaRPr>
          </a:p>
          <a:p>
            <a:pPr marL="0" indent="0" algn="ctr">
              <a:buNone/>
            </a:pPr>
            <a:r>
              <a:rPr lang="en-CA" sz="1600" b="1" dirty="0">
                <a:solidFill>
                  <a:schemeClr val="bg1">
                    <a:lumMod val="75000"/>
                  </a:schemeClr>
                </a:solidFill>
                <a:latin typeface="Consolas" panose="020B0609020204030204" pitchFamily="49" charset="0"/>
                <a:cs typeface="Consolas" panose="020B0609020204030204" pitchFamily="49" charset="0"/>
              </a:rPr>
              <a:t>0b</a:t>
            </a:r>
            <a:r>
              <a:rPr lang="en-CA" sz="1600" b="1" dirty="0" smtClean="0">
                <a:latin typeface="Consolas" panose="020B0609020204030204" pitchFamily="49" charset="0"/>
                <a:cs typeface="Consolas" panose="020B0609020204030204" pitchFamily="49" charset="0"/>
              </a:rPr>
              <a:t>1000</a:t>
            </a:r>
            <a:r>
              <a:rPr lang="en-CA" sz="1600" b="1" dirty="0">
                <a:latin typeface="Times New Roman" panose="02020603050405020304" pitchFamily="18" charset="0"/>
                <a:cs typeface="Times New Roman" panose="02020603050405020304" pitchFamily="18" charset="0"/>
              </a:rPr>
              <a:t>		</a:t>
            </a:r>
            <a:r>
              <a:rPr lang="en-CA" sz="1600" b="1" dirty="0" smtClean="0">
                <a:latin typeface="Times New Roman" panose="02020603050405020304" pitchFamily="18" charset="0"/>
                <a:cs typeface="Times New Roman" panose="02020603050405020304" pitchFamily="18" charset="0"/>
              </a:rPr>
              <a:t>  8</a:t>
            </a:r>
            <a:endParaRPr lang="en-CA" sz="1600" b="1" dirty="0">
              <a:latin typeface="Consolas" panose="020B0609020204030204" pitchFamily="49" charset="0"/>
              <a:cs typeface="Consolas" panose="020B0609020204030204" pitchFamily="49" charset="0"/>
            </a:endParaRPr>
          </a:p>
          <a:p>
            <a:pPr marL="0" indent="0" algn="ctr">
              <a:buNone/>
            </a:pPr>
            <a:r>
              <a:rPr lang="en-CA" sz="1600" b="1" dirty="0">
                <a:solidFill>
                  <a:schemeClr val="bg1">
                    <a:lumMod val="75000"/>
                  </a:schemeClr>
                </a:solidFill>
                <a:latin typeface="Consolas" panose="020B0609020204030204" pitchFamily="49" charset="0"/>
                <a:cs typeface="Consolas" panose="020B0609020204030204" pitchFamily="49" charset="0"/>
              </a:rPr>
              <a:t>0b</a:t>
            </a:r>
            <a:r>
              <a:rPr lang="en-CA" sz="1600" b="1" dirty="0" smtClean="0">
                <a:latin typeface="Consolas" panose="020B0609020204030204" pitchFamily="49" charset="0"/>
                <a:cs typeface="Consolas" panose="020B0609020204030204" pitchFamily="49" charset="0"/>
              </a:rPr>
              <a:t>1001</a:t>
            </a:r>
            <a:r>
              <a:rPr lang="en-CA" sz="1600" b="1" dirty="0">
                <a:latin typeface="Times New Roman" panose="02020603050405020304" pitchFamily="18" charset="0"/>
                <a:cs typeface="Times New Roman" panose="02020603050405020304" pitchFamily="18" charset="0"/>
              </a:rPr>
              <a:t>		</a:t>
            </a:r>
            <a:r>
              <a:rPr lang="en-CA" sz="1600" b="1" dirty="0" smtClean="0">
                <a:latin typeface="Times New Roman" panose="02020603050405020304" pitchFamily="18" charset="0"/>
                <a:cs typeface="Times New Roman" panose="02020603050405020304" pitchFamily="18" charset="0"/>
              </a:rPr>
              <a:t>  9</a:t>
            </a:r>
            <a:endParaRPr lang="en-CA" sz="1600" b="1" dirty="0">
              <a:latin typeface="Consolas" panose="020B0609020204030204" pitchFamily="49" charset="0"/>
              <a:cs typeface="Consolas" panose="020B0609020204030204" pitchFamily="49" charset="0"/>
            </a:endParaRPr>
          </a:p>
          <a:p>
            <a:pPr marL="0" indent="0" algn="ctr">
              <a:buNone/>
            </a:pPr>
            <a:r>
              <a:rPr lang="en-CA" sz="1600" b="1" dirty="0">
                <a:solidFill>
                  <a:schemeClr val="bg1">
                    <a:lumMod val="75000"/>
                  </a:schemeClr>
                </a:solidFill>
                <a:latin typeface="Consolas" panose="020B0609020204030204" pitchFamily="49" charset="0"/>
                <a:cs typeface="Consolas" panose="020B0609020204030204" pitchFamily="49" charset="0"/>
              </a:rPr>
              <a:t>0b</a:t>
            </a:r>
            <a:r>
              <a:rPr lang="en-CA" sz="1600" b="1" dirty="0" smtClean="0">
                <a:latin typeface="Consolas" panose="020B0609020204030204" pitchFamily="49" charset="0"/>
                <a:cs typeface="Consolas" panose="020B0609020204030204" pitchFamily="49" charset="0"/>
              </a:rPr>
              <a:t>1010</a:t>
            </a:r>
            <a:r>
              <a:rPr lang="en-CA" sz="1600" b="1" dirty="0">
                <a:latin typeface="Times New Roman" panose="02020603050405020304" pitchFamily="18" charset="0"/>
                <a:cs typeface="Times New Roman" panose="02020603050405020304" pitchFamily="18" charset="0"/>
              </a:rPr>
              <a:t>		</a:t>
            </a:r>
            <a:r>
              <a:rPr lang="en-CA" sz="1600" b="1" dirty="0" smtClean="0">
                <a:latin typeface="Times New Roman" panose="02020603050405020304" pitchFamily="18" charset="0"/>
                <a:cs typeface="Times New Roman" panose="02020603050405020304" pitchFamily="18" charset="0"/>
              </a:rPr>
              <a:t>  </a:t>
            </a:r>
            <a:r>
              <a:rPr lang="en-CA" sz="1600" b="1" dirty="0" smtClean="0">
                <a:solidFill>
                  <a:srgbClr val="FF0000"/>
                </a:solidFill>
                <a:latin typeface="Times New Roman" panose="02020603050405020304" pitchFamily="18" charset="0"/>
                <a:cs typeface="Times New Roman" panose="02020603050405020304" pitchFamily="18" charset="0"/>
              </a:rPr>
              <a:t>a</a:t>
            </a:r>
            <a:endParaRPr lang="en-CA" sz="1600" b="1" dirty="0">
              <a:solidFill>
                <a:srgbClr val="FF0000"/>
              </a:solidFill>
              <a:latin typeface="Consolas" panose="020B0609020204030204" pitchFamily="49" charset="0"/>
              <a:cs typeface="Consolas" panose="020B0609020204030204" pitchFamily="49" charset="0"/>
            </a:endParaRPr>
          </a:p>
          <a:p>
            <a:pPr marL="0" indent="0" algn="ctr">
              <a:buNone/>
            </a:pPr>
            <a:r>
              <a:rPr lang="en-CA" sz="1600" b="1" dirty="0">
                <a:solidFill>
                  <a:schemeClr val="bg1">
                    <a:lumMod val="75000"/>
                  </a:schemeClr>
                </a:solidFill>
                <a:latin typeface="Consolas" panose="020B0609020204030204" pitchFamily="49" charset="0"/>
                <a:cs typeface="Consolas" panose="020B0609020204030204" pitchFamily="49" charset="0"/>
              </a:rPr>
              <a:t>0b</a:t>
            </a:r>
            <a:r>
              <a:rPr lang="en-CA" sz="1600" b="1" dirty="0" smtClean="0">
                <a:latin typeface="Consolas" panose="020B0609020204030204" pitchFamily="49" charset="0"/>
                <a:cs typeface="Consolas" panose="020B0609020204030204" pitchFamily="49" charset="0"/>
              </a:rPr>
              <a:t>1011</a:t>
            </a:r>
            <a:r>
              <a:rPr lang="en-CA" sz="1600" b="1" dirty="0">
                <a:latin typeface="Times New Roman" panose="02020603050405020304" pitchFamily="18" charset="0"/>
                <a:cs typeface="Times New Roman" panose="02020603050405020304" pitchFamily="18" charset="0"/>
              </a:rPr>
              <a:t>		</a:t>
            </a:r>
            <a:r>
              <a:rPr lang="en-CA" sz="1600" b="1" dirty="0" smtClean="0">
                <a:latin typeface="Times New Roman" panose="02020603050405020304" pitchFamily="18" charset="0"/>
                <a:cs typeface="Times New Roman" panose="02020603050405020304" pitchFamily="18" charset="0"/>
              </a:rPr>
              <a:t>  </a:t>
            </a:r>
            <a:r>
              <a:rPr lang="en-CA" sz="1600" b="1" dirty="0" smtClean="0">
                <a:solidFill>
                  <a:srgbClr val="FF0000"/>
                </a:solidFill>
                <a:latin typeface="Times New Roman" panose="02020603050405020304" pitchFamily="18" charset="0"/>
                <a:cs typeface="Times New Roman" panose="02020603050405020304" pitchFamily="18" charset="0"/>
              </a:rPr>
              <a:t>b</a:t>
            </a:r>
            <a:endParaRPr lang="en-CA" sz="1600" b="1" dirty="0">
              <a:solidFill>
                <a:srgbClr val="FF0000"/>
              </a:solidFill>
              <a:latin typeface="Consolas" panose="020B0609020204030204" pitchFamily="49" charset="0"/>
              <a:cs typeface="Consolas" panose="020B0609020204030204" pitchFamily="49" charset="0"/>
            </a:endParaRPr>
          </a:p>
          <a:p>
            <a:pPr marL="0" indent="0" algn="ctr">
              <a:buNone/>
            </a:pPr>
            <a:r>
              <a:rPr lang="en-CA" sz="1600" b="1" dirty="0">
                <a:solidFill>
                  <a:schemeClr val="bg1">
                    <a:lumMod val="75000"/>
                  </a:schemeClr>
                </a:solidFill>
                <a:latin typeface="Consolas" panose="020B0609020204030204" pitchFamily="49" charset="0"/>
                <a:cs typeface="Consolas" panose="020B0609020204030204" pitchFamily="49" charset="0"/>
              </a:rPr>
              <a:t>0b</a:t>
            </a:r>
            <a:r>
              <a:rPr lang="en-CA" sz="1600" b="1" dirty="0" smtClean="0">
                <a:latin typeface="Consolas" panose="020B0609020204030204" pitchFamily="49" charset="0"/>
                <a:cs typeface="Consolas" panose="020B0609020204030204" pitchFamily="49" charset="0"/>
              </a:rPr>
              <a:t>1100</a:t>
            </a:r>
            <a:r>
              <a:rPr lang="en-CA" sz="1600" b="1" dirty="0">
                <a:latin typeface="Times New Roman" panose="02020603050405020304" pitchFamily="18" charset="0"/>
                <a:cs typeface="Times New Roman" panose="02020603050405020304" pitchFamily="18" charset="0"/>
              </a:rPr>
              <a:t>		</a:t>
            </a:r>
            <a:r>
              <a:rPr lang="en-CA" sz="1600" b="1" dirty="0" smtClean="0">
                <a:latin typeface="Times New Roman" panose="02020603050405020304" pitchFamily="18" charset="0"/>
                <a:cs typeface="Times New Roman" panose="02020603050405020304" pitchFamily="18" charset="0"/>
              </a:rPr>
              <a:t>  </a:t>
            </a:r>
            <a:r>
              <a:rPr lang="en-CA" sz="1600" b="1" dirty="0" smtClean="0">
                <a:solidFill>
                  <a:srgbClr val="FF0000"/>
                </a:solidFill>
                <a:latin typeface="Times New Roman" panose="02020603050405020304" pitchFamily="18" charset="0"/>
                <a:cs typeface="Times New Roman" panose="02020603050405020304" pitchFamily="18" charset="0"/>
              </a:rPr>
              <a:t>c</a:t>
            </a:r>
            <a:endParaRPr lang="en-CA" sz="1600" b="1" dirty="0">
              <a:solidFill>
                <a:srgbClr val="FF0000"/>
              </a:solidFill>
              <a:latin typeface="Consolas" panose="020B0609020204030204" pitchFamily="49" charset="0"/>
              <a:cs typeface="Consolas" panose="020B0609020204030204" pitchFamily="49" charset="0"/>
            </a:endParaRPr>
          </a:p>
          <a:p>
            <a:pPr marL="0" indent="0" algn="ctr">
              <a:buNone/>
            </a:pPr>
            <a:r>
              <a:rPr lang="en-CA" sz="1600" b="1" dirty="0">
                <a:solidFill>
                  <a:schemeClr val="bg1">
                    <a:lumMod val="75000"/>
                  </a:schemeClr>
                </a:solidFill>
                <a:latin typeface="Consolas" panose="020B0609020204030204" pitchFamily="49" charset="0"/>
                <a:cs typeface="Consolas" panose="020B0609020204030204" pitchFamily="49" charset="0"/>
              </a:rPr>
              <a:t>0b</a:t>
            </a:r>
            <a:r>
              <a:rPr lang="en-CA" sz="1600" b="1" dirty="0" smtClean="0">
                <a:latin typeface="Consolas" panose="020B0609020204030204" pitchFamily="49" charset="0"/>
                <a:cs typeface="Consolas" panose="020B0609020204030204" pitchFamily="49" charset="0"/>
              </a:rPr>
              <a:t>1101</a:t>
            </a:r>
            <a:r>
              <a:rPr lang="en-CA" sz="1600" b="1" dirty="0">
                <a:latin typeface="Times New Roman" panose="02020603050405020304" pitchFamily="18" charset="0"/>
                <a:cs typeface="Times New Roman" panose="02020603050405020304" pitchFamily="18" charset="0"/>
              </a:rPr>
              <a:t>		</a:t>
            </a:r>
            <a:r>
              <a:rPr lang="en-CA" sz="1600" b="1" dirty="0" smtClean="0">
                <a:latin typeface="Times New Roman" panose="02020603050405020304" pitchFamily="18" charset="0"/>
                <a:cs typeface="Times New Roman" panose="02020603050405020304" pitchFamily="18" charset="0"/>
              </a:rPr>
              <a:t>  </a:t>
            </a:r>
            <a:r>
              <a:rPr lang="en-CA" sz="1600" b="1" dirty="0" smtClean="0">
                <a:solidFill>
                  <a:srgbClr val="FF0000"/>
                </a:solidFill>
                <a:latin typeface="Times New Roman" panose="02020603050405020304" pitchFamily="18" charset="0"/>
                <a:cs typeface="Times New Roman" panose="02020603050405020304" pitchFamily="18" charset="0"/>
              </a:rPr>
              <a:t>d</a:t>
            </a:r>
            <a:endParaRPr lang="en-CA" sz="1600" b="1" dirty="0">
              <a:solidFill>
                <a:srgbClr val="FF0000"/>
              </a:solidFill>
              <a:latin typeface="Consolas" panose="020B0609020204030204" pitchFamily="49" charset="0"/>
              <a:cs typeface="Consolas" panose="020B0609020204030204" pitchFamily="49" charset="0"/>
            </a:endParaRPr>
          </a:p>
          <a:p>
            <a:pPr marL="0" indent="0" algn="ctr">
              <a:buNone/>
            </a:pPr>
            <a:r>
              <a:rPr lang="en-CA" sz="1600" b="1" dirty="0">
                <a:solidFill>
                  <a:schemeClr val="bg1">
                    <a:lumMod val="75000"/>
                  </a:schemeClr>
                </a:solidFill>
                <a:latin typeface="Consolas" panose="020B0609020204030204" pitchFamily="49" charset="0"/>
                <a:cs typeface="Consolas" panose="020B0609020204030204" pitchFamily="49" charset="0"/>
              </a:rPr>
              <a:t>0b</a:t>
            </a:r>
            <a:r>
              <a:rPr lang="en-CA" sz="1600" b="1" dirty="0" smtClean="0">
                <a:latin typeface="Consolas" panose="020B0609020204030204" pitchFamily="49" charset="0"/>
                <a:cs typeface="Consolas" panose="020B0609020204030204" pitchFamily="49" charset="0"/>
              </a:rPr>
              <a:t>1110</a:t>
            </a:r>
            <a:r>
              <a:rPr lang="en-CA" sz="1600" b="1" dirty="0">
                <a:latin typeface="Times New Roman" panose="02020603050405020304" pitchFamily="18" charset="0"/>
                <a:cs typeface="Times New Roman" panose="02020603050405020304" pitchFamily="18" charset="0"/>
              </a:rPr>
              <a:t>		</a:t>
            </a:r>
            <a:r>
              <a:rPr lang="en-CA" sz="1600" b="1" dirty="0" smtClean="0">
                <a:latin typeface="Times New Roman" panose="02020603050405020304" pitchFamily="18" charset="0"/>
                <a:cs typeface="Times New Roman" panose="02020603050405020304" pitchFamily="18" charset="0"/>
              </a:rPr>
              <a:t>  </a:t>
            </a:r>
            <a:r>
              <a:rPr lang="en-CA" sz="1600" b="1" dirty="0" smtClean="0">
                <a:solidFill>
                  <a:srgbClr val="FF0000"/>
                </a:solidFill>
                <a:latin typeface="Times New Roman" panose="02020603050405020304" pitchFamily="18" charset="0"/>
                <a:cs typeface="Times New Roman" panose="02020603050405020304" pitchFamily="18" charset="0"/>
              </a:rPr>
              <a:t>e</a:t>
            </a:r>
            <a:endParaRPr lang="en-CA" sz="1600" b="1" dirty="0">
              <a:solidFill>
                <a:srgbClr val="FF0000"/>
              </a:solidFill>
              <a:latin typeface="Consolas" panose="020B0609020204030204" pitchFamily="49" charset="0"/>
              <a:cs typeface="Consolas" panose="020B0609020204030204" pitchFamily="49" charset="0"/>
            </a:endParaRPr>
          </a:p>
          <a:p>
            <a:pPr marL="0" indent="0" algn="ctr">
              <a:buNone/>
            </a:pPr>
            <a:r>
              <a:rPr lang="en-CA" sz="1600" b="1" dirty="0">
                <a:solidFill>
                  <a:schemeClr val="bg1">
                    <a:lumMod val="75000"/>
                  </a:schemeClr>
                </a:solidFill>
                <a:latin typeface="Consolas" panose="020B0609020204030204" pitchFamily="49" charset="0"/>
                <a:cs typeface="Consolas" panose="020B0609020204030204" pitchFamily="49" charset="0"/>
              </a:rPr>
              <a:t>0b</a:t>
            </a:r>
            <a:r>
              <a:rPr lang="en-CA" sz="1600" b="1" dirty="0" smtClean="0">
                <a:latin typeface="Consolas" panose="020B0609020204030204" pitchFamily="49" charset="0"/>
                <a:cs typeface="Consolas" panose="020B0609020204030204" pitchFamily="49" charset="0"/>
              </a:rPr>
              <a:t>1111</a:t>
            </a:r>
            <a:r>
              <a:rPr lang="en-CA" sz="1600" b="1" dirty="0">
                <a:latin typeface="Times New Roman" panose="02020603050405020304" pitchFamily="18" charset="0"/>
                <a:cs typeface="Times New Roman" panose="02020603050405020304" pitchFamily="18" charset="0"/>
              </a:rPr>
              <a:t>		</a:t>
            </a:r>
            <a:r>
              <a:rPr lang="en-CA" sz="1600" b="1" dirty="0" smtClean="0">
                <a:latin typeface="Times New Roman" panose="02020603050405020304" pitchFamily="18" charset="0"/>
                <a:cs typeface="Times New Roman" panose="02020603050405020304" pitchFamily="18" charset="0"/>
              </a:rPr>
              <a:t>  </a:t>
            </a:r>
            <a:r>
              <a:rPr lang="en-CA" sz="1600" b="1" dirty="0" smtClean="0">
                <a:solidFill>
                  <a:srgbClr val="FF0000"/>
                </a:solidFill>
                <a:latin typeface="Times New Roman" panose="02020603050405020304" pitchFamily="18" charset="0"/>
                <a:cs typeface="Times New Roman" panose="02020603050405020304" pitchFamily="18" charset="0"/>
              </a:rPr>
              <a:t>f</a:t>
            </a:r>
            <a:endParaRPr lang="en-CA" sz="1600" b="1" dirty="0">
              <a:solidFill>
                <a:srgbClr val="FF0000"/>
              </a:solidFill>
              <a:latin typeface="Consolas" panose="020B0609020204030204" pitchFamily="49" charset="0"/>
              <a:cs typeface="Consolas" panose="020B0609020204030204" pitchFamily="49" charset="0"/>
            </a:endParaRPr>
          </a:p>
        </p:txBody>
      </p:sp>
      <p:sp>
        <p:nvSpPr>
          <p:cNvPr id="4" name="TextBox 3"/>
          <p:cNvSpPr txBox="1"/>
          <p:nvPr/>
        </p:nvSpPr>
        <p:spPr>
          <a:xfrm>
            <a:off x="6300192" y="5108991"/>
            <a:ext cx="2797561" cy="1200329"/>
          </a:xfrm>
          <a:prstGeom prst="rect">
            <a:avLst/>
          </a:prstGeom>
          <a:noFill/>
        </p:spPr>
        <p:txBody>
          <a:bodyPr wrap="none" rtlCol="0">
            <a:spAutoFit/>
          </a:bodyPr>
          <a:lstStyle/>
          <a:p>
            <a:r>
              <a:rPr lang="en-CA" dirty="0" smtClean="0">
                <a:solidFill>
                  <a:srgbClr val="FF0000"/>
                </a:solidFill>
                <a:latin typeface="Georgia" panose="02040502050405020303" pitchFamily="18" charset="0"/>
              </a:rPr>
              <a:t>We ran out of digits…</a:t>
            </a:r>
          </a:p>
          <a:p>
            <a:r>
              <a:rPr lang="en-CA" dirty="0" smtClean="0">
                <a:solidFill>
                  <a:srgbClr val="FF0000"/>
                </a:solidFill>
                <a:latin typeface="Georgia" panose="02040502050405020303" pitchFamily="18" charset="0"/>
              </a:rPr>
              <a:t>…we could pick digits</a:t>
            </a:r>
          </a:p>
          <a:p>
            <a:r>
              <a:rPr lang="en-CA" dirty="0" smtClean="0">
                <a:solidFill>
                  <a:srgbClr val="FF0000"/>
                </a:solidFill>
                <a:latin typeface="Georgia" panose="02040502050405020303" pitchFamily="18" charset="0"/>
              </a:rPr>
              <a:t>    from another language,</a:t>
            </a:r>
          </a:p>
          <a:p>
            <a:r>
              <a:rPr lang="en-CA" dirty="0" smtClean="0">
                <a:solidFill>
                  <a:srgbClr val="FF0000"/>
                </a:solidFill>
                <a:latin typeface="Georgia" panose="02040502050405020303" pitchFamily="18" charset="0"/>
              </a:rPr>
              <a:t>    say Arabic?</a:t>
            </a:r>
            <a:endParaRPr lang="en-CA" dirty="0">
              <a:solidFill>
                <a:srgbClr val="FF0000"/>
              </a:solidFill>
              <a:latin typeface="Georgia" panose="02040502050405020303" pitchFamily="18" charset="0"/>
            </a:endParaRPr>
          </a:p>
        </p:txBody>
      </p:sp>
      <p:sp>
        <p:nvSpPr>
          <p:cNvPr id="5" name="TextBox 4"/>
          <p:cNvSpPr txBox="1"/>
          <p:nvPr/>
        </p:nvSpPr>
        <p:spPr>
          <a:xfrm>
            <a:off x="1212852" y="3717032"/>
            <a:ext cx="1846980" cy="707886"/>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This is called a</a:t>
            </a:r>
          </a:p>
          <a:p>
            <a:r>
              <a:rPr lang="en-CA" sz="2000" i="1" dirty="0" smtClean="0">
                <a:solidFill>
                  <a:srgbClr val="0070C0"/>
                </a:solidFill>
                <a:latin typeface="Georgia" panose="02040502050405020303" pitchFamily="18" charset="0"/>
              </a:rPr>
              <a:t>look-up table</a:t>
            </a:r>
            <a:endParaRPr lang="en-CA" sz="2000" dirty="0">
              <a:solidFill>
                <a:srgbClr val="0070C0"/>
              </a:solidFill>
              <a:latin typeface="Georgia" panose="02040502050405020303" pitchFamily="18" charset="0"/>
            </a:endParaRPr>
          </a:p>
        </p:txBody>
      </p:sp>
    </p:spTree>
    <p:extLst>
      <p:ext uri="{BB962C8B-B14F-4D97-AF65-F5344CB8AC3E}">
        <p14:creationId xmlns:p14="http://schemas.microsoft.com/office/powerpoint/2010/main" val="4083001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4-bit translation</a:t>
            </a:r>
          </a:p>
        </p:txBody>
      </p:sp>
      <p:sp>
        <p:nvSpPr>
          <p:cNvPr id="3" name="Content Placeholder 2"/>
          <p:cNvSpPr>
            <a:spLocks noGrp="1"/>
          </p:cNvSpPr>
          <p:nvPr>
            <p:ph idx="1"/>
          </p:nvPr>
        </p:nvSpPr>
        <p:spPr/>
        <p:txBody>
          <a:bodyPr/>
          <a:lstStyle/>
          <a:p>
            <a:r>
              <a:rPr lang="en-CA" dirty="0" smtClean="0"/>
              <a:t>Always start by grouping binary digits around the radix point and add extra zeros at the start to make a multiple of 4 binary digits:</a:t>
            </a:r>
          </a:p>
          <a:p>
            <a:pPr marL="0" indent="0" algn="ctr">
              <a:buNone/>
            </a:pPr>
            <a:r>
              <a:rPr lang="en-CA" dirty="0" smtClean="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0001</a:t>
            </a:r>
            <a:r>
              <a:rPr lang="en-CA" dirty="0" smtClean="0">
                <a:solidFill>
                  <a:srgbClr val="FF0000"/>
                </a:solidFill>
                <a:latin typeface="Consolas" panose="020B0609020204030204" pitchFamily="49" charset="0"/>
                <a:cs typeface="Consolas" panose="020B0609020204030204" pitchFamily="49" charset="0"/>
              </a:rPr>
              <a:t>0010</a:t>
            </a:r>
            <a:r>
              <a:rPr lang="en-CA" dirty="0" smtClean="0">
                <a:latin typeface="Consolas" panose="020B0609020204030204" pitchFamily="49" charset="0"/>
                <a:cs typeface="Consolas" panose="020B0609020204030204" pitchFamily="49" charset="0"/>
              </a:rPr>
              <a:t>1010</a:t>
            </a:r>
            <a:r>
              <a:rPr lang="en-CA" dirty="0" smtClean="0">
                <a:solidFill>
                  <a:srgbClr val="FF0000"/>
                </a:solidFill>
                <a:latin typeface="Consolas" panose="020B0609020204030204" pitchFamily="49" charset="0"/>
                <a:cs typeface="Consolas" panose="020B0609020204030204" pitchFamily="49" charset="0"/>
              </a:rPr>
              <a:t>0100</a:t>
            </a:r>
            <a:r>
              <a:rPr lang="en-CA" dirty="0" smtClean="0">
                <a:latin typeface="Consolas" panose="020B0609020204030204" pitchFamily="49" charset="0"/>
                <a:cs typeface="Consolas" panose="020B0609020204030204" pitchFamily="49" charset="0"/>
              </a:rPr>
              <a:t>1000</a:t>
            </a:r>
            <a:r>
              <a:rPr lang="en-CA" dirty="0" smtClean="0">
                <a:solidFill>
                  <a:srgbClr val="FF0000"/>
                </a:solidFill>
                <a:latin typeface="Consolas" panose="020B0609020204030204" pitchFamily="49" charset="0"/>
                <a:cs typeface="Consolas" panose="020B0609020204030204" pitchFamily="49" charset="0"/>
              </a:rPr>
              <a:t>1001</a:t>
            </a:r>
            <a:r>
              <a:rPr lang="en-CA" dirty="0" smtClean="0">
                <a:latin typeface="Consolas" panose="020B0609020204030204" pitchFamily="49" charset="0"/>
                <a:cs typeface="Consolas" panose="020B0609020204030204" pitchFamily="49" charset="0"/>
              </a:rPr>
              <a:t>1011</a:t>
            </a:r>
            <a:r>
              <a:rPr lang="en-CA" dirty="0" smtClean="0">
                <a:solidFill>
                  <a:srgbClr val="FF0000"/>
                </a:solidFill>
                <a:latin typeface="Consolas" panose="020B0609020204030204" pitchFamily="49" charset="0"/>
                <a:cs typeface="Consolas" panose="020B0609020204030204" pitchFamily="49" charset="0"/>
              </a:rPr>
              <a:t>0111</a:t>
            </a:r>
          </a:p>
          <a:p>
            <a:pPr marL="0" indent="0" algn="ctr">
              <a:buNone/>
            </a:pPr>
            <a:r>
              <a:rPr lang="en-CA" dirty="0" smtClean="0">
                <a:solidFill>
                  <a:srgbClr val="FF0000"/>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1</a:t>
            </a:r>
            <a:r>
              <a:rPr lang="en-CA" dirty="0" smtClean="0">
                <a:solidFill>
                  <a:srgbClr val="FF0000"/>
                </a:solidFill>
                <a:latin typeface="Consolas" panose="020B0609020204030204" pitchFamily="49" charset="0"/>
                <a:cs typeface="Consolas" panose="020B0609020204030204" pitchFamily="49" charset="0"/>
              </a:rPr>
              <a:t>   2   </a:t>
            </a:r>
            <a:r>
              <a:rPr lang="en-CA" dirty="0" smtClean="0">
                <a:latin typeface="Consolas" panose="020B0609020204030204" pitchFamily="49" charset="0"/>
                <a:cs typeface="Consolas" panose="020B0609020204030204" pitchFamily="49" charset="0"/>
              </a:rPr>
              <a:t>a</a:t>
            </a:r>
            <a:r>
              <a:rPr lang="en-CA" dirty="0" smtClean="0">
                <a:solidFill>
                  <a:srgbClr val="FF0000"/>
                </a:solidFill>
                <a:latin typeface="Consolas" panose="020B0609020204030204" pitchFamily="49" charset="0"/>
                <a:cs typeface="Consolas" panose="020B0609020204030204" pitchFamily="49" charset="0"/>
              </a:rPr>
              <a:t>   4   </a:t>
            </a:r>
            <a:r>
              <a:rPr lang="en-CA" dirty="0" smtClean="0">
                <a:latin typeface="Consolas" panose="020B0609020204030204" pitchFamily="49" charset="0"/>
                <a:cs typeface="Consolas" panose="020B0609020204030204" pitchFamily="49" charset="0"/>
              </a:rPr>
              <a:t>8 </a:t>
            </a:r>
            <a:r>
              <a:rPr lang="en-CA" dirty="0" smtClean="0">
                <a:solidFill>
                  <a:srgbClr val="FF0000"/>
                </a:solidFill>
                <a:latin typeface="Consolas" panose="020B0609020204030204" pitchFamily="49" charset="0"/>
                <a:cs typeface="Consolas" panose="020B0609020204030204" pitchFamily="49" charset="0"/>
              </a:rPr>
              <a:t>  9   </a:t>
            </a:r>
            <a:r>
              <a:rPr lang="en-CA" dirty="0" smtClean="0">
                <a:latin typeface="Consolas" panose="020B0609020204030204" pitchFamily="49" charset="0"/>
                <a:cs typeface="Consolas" panose="020B0609020204030204" pitchFamily="49" charset="0"/>
              </a:rPr>
              <a:t>b</a:t>
            </a:r>
            <a:r>
              <a:rPr lang="en-CA" dirty="0" smtClean="0">
                <a:solidFill>
                  <a:srgbClr val="FF0000"/>
                </a:solidFill>
                <a:latin typeface="Consolas" panose="020B0609020204030204" pitchFamily="49" charset="0"/>
                <a:cs typeface="Consolas" panose="020B0609020204030204" pitchFamily="49" charset="0"/>
              </a:rPr>
              <a:t>   7</a:t>
            </a:r>
            <a:endParaRPr lang="en-CA" dirty="0" smtClean="0">
              <a:latin typeface="Consolas" panose="020B0609020204030204" pitchFamily="49" charset="0"/>
              <a:cs typeface="Consolas" panose="020B0609020204030204" pitchFamily="49" charset="0"/>
            </a:endParaRPr>
          </a:p>
          <a:p>
            <a:pPr marL="0" indent="0" algn="ctr">
              <a:buNone/>
            </a:pPr>
            <a:endParaRPr lang="en-CA" dirty="0" smtClean="0">
              <a:solidFill>
                <a:srgbClr val="FF0000"/>
              </a:solidFill>
              <a:latin typeface="Consolas" panose="020B0609020204030204" pitchFamily="49" charset="0"/>
              <a:cs typeface="Consolas" panose="020B0609020204030204" pitchFamily="49" charset="0"/>
            </a:endParaRPr>
          </a:p>
        </p:txBody>
      </p:sp>
      <p:sp>
        <p:nvSpPr>
          <p:cNvPr id="4" name="Rectangle 3"/>
          <p:cNvSpPr/>
          <p:nvPr/>
        </p:nvSpPr>
        <p:spPr>
          <a:xfrm>
            <a:off x="35615" y="2467286"/>
            <a:ext cx="2088113" cy="4154984"/>
          </a:xfrm>
          <a:prstGeom prst="rect">
            <a:avLst/>
          </a:prstGeom>
        </p:spPr>
        <p:txBody>
          <a:bodyPr wrap="square">
            <a:spAutoFit/>
          </a:bodyPr>
          <a:lstStyle/>
          <a:p>
            <a:pPr marL="0" indent="0" algn="ctr">
              <a:buNone/>
            </a:pPr>
            <a:r>
              <a:rPr lang="en-CA" sz="1600" dirty="0">
                <a:solidFill>
                  <a:schemeClr val="bg1">
                    <a:lumMod val="75000"/>
                  </a:schemeClr>
                </a:solidFill>
                <a:latin typeface="Consolas" panose="020B0609020204030204" pitchFamily="49" charset="0"/>
                <a:cs typeface="Consolas" panose="020B0609020204030204" pitchFamily="49" charset="0"/>
              </a:rPr>
              <a:t>0b</a:t>
            </a:r>
            <a:r>
              <a:rPr lang="en-CA" sz="1600" dirty="0">
                <a:latin typeface="Consolas" panose="020B0609020204030204" pitchFamily="49" charset="0"/>
                <a:cs typeface="Consolas" panose="020B0609020204030204" pitchFamily="49" charset="0"/>
              </a:rPr>
              <a:t>0000	</a:t>
            </a:r>
            <a:r>
              <a:rPr lang="en-CA" sz="1600" dirty="0" smtClean="0">
                <a:latin typeface="Consolas" panose="020B0609020204030204" pitchFamily="49" charset="0"/>
                <a:cs typeface="Consolas" panose="020B0609020204030204" pitchFamily="49" charset="0"/>
              </a:rPr>
              <a:t>0</a:t>
            </a:r>
            <a:endParaRPr lang="en-CA" sz="1600" dirty="0">
              <a:latin typeface="Consolas" panose="020B0609020204030204" pitchFamily="49" charset="0"/>
              <a:cs typeface="Consolas" panose="020B0609020204030204" pitchFamily="49" charset="0"/>
            </a:endParaRPr>
          </a:p>
          <a:p>
            <a:pPr marL="0" indent="0" algn="ctr">
              <a:buNone/>
            </a:pPr>
            <a:r>
              <a:rPr lang="en-CA" sz="1600" dirty="0">
                <a:solidFill>
                  <a:schemeClr val="bg1">
                    <a:lumMod val="75000"/>
                  </a:schemeClr>
                </a:solidFill>
                <a:latin typeface="Consolas" panose="020B0609020204030204" pitchFamily="49" charset="0"/>
                <a:cs typeface="Consolas" panose="020B0609020204030204" pitchFamily="49" charset="0"/>
              </a:rPr>
              <a:t>0b</a:t>
            </a:r>
            <a:r>
              <a:rPr lang="en-CA" sz="1600" dirty="0">
                <a:latin typeface="Consolas" panose="020B0609020204030204" pitchFamily="49" charset="0"/>
                <a:cs typeface="Consolas" panose="020B0609020204030204" pitchFamily="49" charset="0"/>
              </a:rPr>
              <a:t>0001	</a:t>
            </a:r>
            <a:r>
              <a:rPr lang="en-CA" sz="1600" dirty="0" smtClean="0">
                <a:latin typeface="Consolas" panose="020B0609020204030204" pitchFamily="49" charset="0"/>
                <a:cs typeface="Consolas" panose="020B0609020204030204" pitchFamily="49" charset="0"/>
              </a:rPr>
              <a:t>1</a:t>
            </a:r>
            <a:endParaRPr lang="en-CA" sz="1600" dirty="0">
              <a:latin typeface="Consolas" panose="020B0609020204030204" pitchFamily="49" charset="0"/>
              <a:cs typeface="Consolas" panose="020B0609020204030204" pitchFamily="49" charset="0"/>
            </a:endParaRPr>
          </a:p>
          <a:p>
            <a:pPr marL="0" indent="0" algn="ctr">
              <a:buNone/>
            </a:pPr>
            <a:r>
              <a:rPr lang="en-CA" sz="1600" dirty="0">
                <a:solidFill>
                  <a:schemeClr val="bg1">
                    <a:lumMod val="75000"/>
                  </a:schemeClr>
                </a:solidFill>
                <a:latin typeface="Consolas" panose="020B0609020204030204" pitchFamily="49" charset="0"/>
                <a:cs typeface="Consolas" panose="020B0609020204030204" pitchFamily="49" charset="0"/>
              </a:rPr>
              <a:t>0b</a:t>
            </a:r>
            <a:r>
              <a:rPr lang="en-CA" sz="1600" dirty="0">
                <a:latin typeface="Consolas" panose="020B0609020204030204" pitchFamily="49" charset="0"/>
                <a:cs typeface="Consolas" panose="020B0609020204030204" pitchFamily="49" charset="0"/>
              </a:rPr>
              <a:t>0010	</a:t>
            </a:r>
            <a:r>
              <a:rPr lang="en-CA" sz="1600" dirty="0" smtClean="0">
                <a:latin typeface="Consolas" panose="020B0609020204030204" pitchFamily="49" charset="0"/>
                <a:cs typeface="Consolas" panose="020B0609020204030204" pitchFamily="49" charset="0"/>
              </a:rPr>
              <a:t>2</a:t>
            </a:r>
            <a:endParaRPr lang="en-CA" sz="1600" dirty="0">
              <a:latin typeface="Consolas" panose="020B0609020204030204" pitchFamily="49" charset="0"/>
              <a:cs typeface="Consolas" panose="020B0609020204030204" pitchFamily="49" charset="0"/>
            </a:endParaRPr>
          </a:p>
          <a:p>
            <a:pPr marL="0" indent="0" algn="ctr">
              <a:buNone/>
            </a:pPr>
            <a:r>
              <a:rPr lang="en-CA" sz="1600" dirty="0">
                <a:solidFill>
                  <a:schemeClr val="bg1">
                    <a:lumMod val="75000"/>
                  </a:schemeClr>
                </a:solidFill>
                <a:latin typeface="Consolas" panose="020B0609020204030204" pitchFamily="49" charset="0"/>
                <a:cs typeface="Consolas" panose="020B0609020204030204" pitchFamily="49" charset="0"/>
              </a:rPr>
              <a:t>0b</a:t>
            </a:r>
            <a:r>
              <a:rPr lang="en-CA" sz="1600" dirty="0">
                <a:latin typeface="Consolas" panose="020B0609020204030204" pitchFamily="49" charset="0"/>
                <a:cs typeface="Consolas" panose="020B0609020204030204" pitchFamily="49" charset="0"/>
              </a:rPr>
              <a:t>0011	</a:t>
            </a:r>
            <a:r>
              <a:rPr lang="en-CA" sz="1600" dirty="0" smtClean="0">
                <a:latin typeface="Consolas" panose="020B0609020204030204" pitchFamily="49" charset="0"/>
                <a:cs typeface="Consolas" panose="020B0609020204030204" pitchFamily="49" charset="0"/>
              </a:rPr>
              <a:t>3</a:t>
            </a:r>
            <a:endParaRPr lang="en-CA" sz="1600" dirty="0">
              <a:latin typeface="Consolas" panose="020B0609020204030204" pitchFamily="49" charset="0"/>
              <a:cs typeface="Consolas" panose="020B0609020204030204" pitchFamily="49" charset="0"/>
            </a:endParaRPr>
          </a:p>
          <a:p>
            <a:pPr marL="0" indent="0" algn="ctr">
              <a:buNone/>
            </a:pPr>
            <a:r>
              <a:rPr lang="en-CA" sz="1600" dirty="0">
                <a:solidFill>
                  <a:schemeClr val="bg1">
                    <a:lumMod val="75000"/>
                  </a:schemeClr>
                </a:solidFill>
                <a:latin typeface="Consolas" panose="020B0609020204030204" pitchFamily="49" charset="0"/>
                <a:cs typeface="Consolas" panose="020B0609020204030204" pitchFamily="49" charset="0"/>
              </a:rPr>
              <a:t>0b</a:t>
            </a:r>
            <a:r>
              <a:rPr lang="en-CA" sz="1600" dirty="0">
                <a:latin typeface="Consolas" panose="020B0609020204030204" pitchFamily="49" charset="0"/>
                <a:cs typeface="Consolas" panose="020B0609020204030204" pitchFamily="49" charset="0"/>
              </a:rPr>
              <a:t>0100	</a:t>
            </a:r>
            <a:r>
              <a:rPr lang="en-CA" sz="1600" dirty="0" smtClean="0">
                <a:latin typeface="Consolas" panose="020B0609020204030204" pitchFamily="49" charset="0"/>
                <a:cs typeface="Consolas" panose="020B0609020204030204" pitchFamily="49" charset="0"/>
              </a:rPr>
              <a:t>4</a:t>
            </a:r>
            <a:endParaRPr lang="en-CA" sz="1600" dirty="0">
              <a:latin typeface="Consolas" panose="020B0609020204030204" pitchFamily="49" charset="0"/>
              <a:cs typeface="Consolas" panose="020B0609020204030204" pitchFamily="49" charset="0"/>
            </a:endParaRPr>
          </a:p>
          <a:p>
            <a:pPr marL="0" indent="0" algn="ctr">
              <a:buNone/>
            </a:pPr>
            <a:r>
              <a:rPr lang="en-CA" sz="1600" dirty="0">
                <a:solidFill>
                  <a:schemeClr val="bg1">
                    <a:lumMod val="75000"/>
                  </a:schemeClr>
                </a:solidFill>
                <a:latin typeface="Consolas" panose="020B0609020204030204" pitchFamily="49" charset="0"/>
                <a:cs typeface="Consolas" panose="020B0609020204030204" pitchFamily="49" charset="0"/>
              </a:rPr>
              <a:t>0b</a:t>
            </a:r>
            <a:r>
              <a:rPr lang="en-CA" sz="1600" dirty="0">
                <a:latin typeface="Consolas" panose="020B0609020204030204" pitchFamily="49" charset="0"/>
                <a:cs typeface="Consolas" panose="020B0609020204030204" pitchFamily="49" charset="0"/>
              </a:rPr>
              <a:t>0101	</a:t>
            </a:r>
            <a:r>
              <a:rPr lang="en-CA" sz="1600" dirty="0" smtClean="0">
                <a:latin typeface="Consolas" panose="020B0609020204030204" pitchFamily="49" charset="0"/>
                <a:cs typeface="Consolas" panose="020B0609020204030204" pitchFamily="49" charset="0"/>
              </a:rPr>
              <a:t>5</a:t>
            </a:r>
            <a:endParaRPr lang="en-CA" sz="1600" dirty="0">
              <a:latin typeface="Consolas" panose="020B0609020204030204" pitchFamily="49" charset="0"/>
              <a:cs typeface="Consolas" panose="020B0609020204030204" pitchFamily="49" charset="0"/>
            </a:endParaRPr>
          </a:p>
          <a:p>
            <a:pPr marL="0" indent="0" algn="ctr">
              <a:buNone/>
            </a:pPr>
            <a:r>
              <a:rPr lang="en-CA" sz="1600" dirty="0">
                <a:solidFill>
                  <a:schemeClr val="bg1">
                    <a:lumMod val="75000"/>
                  </a:schemeClr>
                </a:solidFill>
                <a:latin typeface="Consolas" panose="020B0609020204030204" pitchFamily="49" charset="0"/>
                <a:cs typeface="Consolas" panose="020B0609020204030204" pitchFamily="49" charset="0"/>
              </a:rPr>
              <a:t>0b</a:t>
            </a:r>
            <a:r>
              <a:rPr lang="en-CA" sz="1600" dirty="0">
                <a:latin typeface="Consolas" panose="020B0609020204030204" pitchFamily="49" charset="0"/>
                <a:cs typeface="Consolas" panose="020B0609020204030204" pitchFamily="49" charset="0"/>
              </a:rPr>
              <a:t>0110	</a:t>
            </a:r>
            <a:r>
              <a:rPr lang="en-CA" sz="1600" dirty="0" smtClean="0">
                <a:latin typeface="Consolas" panose="020B0609020204030204" pitchFamily="49" charset="0"/>
                <a:cs typeface="Consolas" panose="020B0609020204030204" pitchFamily="49" charset="0"/>
              </a:rPr>
              <a:t>6</a:t>
            </a:r>
            <a:endParaRPr lang="en-CA" sz="1600" dirty="0">
              <a:latin typeface="Consolas" panose="020B0609020204030204" pitchFamily="49" charset="0"/>
              <a:cs typeface="Consolas" panose="020B0609020204030204" pitchFamily="49" charset="0"/>
            </a:endParaRPr>
          </a:p>
          <a:p>
            <a:pPr marL="0" indent="0" algn="ctr">
              <a:buNone/>
            </a:pPr>
            <a:r>
              <a:rPr lang="en-CA" sz="1600" dirty="0">
                <a:solidFill>
                  <a:schemeClr val="bg1">
                    <a:lumMod val="75000"/>
                  </a:schemeClr>
                </a:solidFill>
                <a:latin typeface="Consolas" panose="020B0609020204030204" pitchFamily="49" charset="0"/>
                <a:cs typeface="Consolas" panose="020B0609020204030204" pitchFamily="49" charset="0"/>
              </a:rPr>
              <a:t>0b</a:t>
            </a:r>
            <a:r>
              <a:rPr lang="en-CA" sz="1600" dirty="0">
                <a:latin typeface="Consolas" panose="020B0609020204030204" pitchFamily="49" charset="0"/>
                <a:cs typeface="Consolas" panose="020B0609020204030204" pitchFamily="49" charset="0"/>
              </a:rPr>
              <a:t>0111	</a:t>
            </a:r>
            <a:r>
              <a:rPr lang="en-CA" sz="1600" dirty="0" smtClean="0">
                <a:latin typeface="Consolas" panose="020B0609020204030204" pitchFamily="49" charset="0"/>
                <a:cs typeface="Consolas" panose="020B0609020204030204" pitchFamily="49" charset="0"/>
              </a:rPr>
              <a:t>7</a:t>
            </a:r>
            <a:endParaRPr lang="en-CA" sz="1600" dirty="0">
              <a:latin typeface="Consolas" panose="020B0609020204030204" pitchFamily="49" charset="0"/>
              <a:cs typeface="Consolas" panose="020B0609020204030204" pitchFamily="49" charset="0"/>
            </a:endParaRPr>
          </a:p>
          <a:p>
            <a:pPr marL="0" indent="0" algn="ctr">
              <a:buNone/>
            </a:pPr>
            <a:r>
              <a:rPr lang="en-CA" sz="1600" dirty="0">
                <a:solidFill>
                  <a:schemeClr val="bg1">
                    <a:lumMod val="75000"/>
                  </a:schemeClr>
                </a:solidFill>
                <a:latin typeface="Consolas" panose="020B0609020204030204" pitchFamily="49" charset="0"/>
                <a:cs typeface="Consolas" panose="020B0609020204030204" pitchFamily="49" charset="0"/>
              </a:rPr>
              <a:t>0b</a:t>
            </a:r>
            <a:r>
              <a:rPr lang="en-CA" sz="1600" dirty="0">
                <a:latin typeface="Consolas" panose="020B0609020204030204" pitchFamily="49" charset="0"/>
                <a:cs typeface="Consolas" panose="020B0609020204030204" pitchFamily="49" charset="0"/>
              </a:rPr>
              <a:t>1000	</a:t>
            </a:r>
            <a:r>
              <a:rPr lang="en-CA" sz="1600" dirty="0" smtClean="0">
                <a:latin typeface="Consolas" panose="020B0609020204030204" pitchFamily="49" charset="0"/>
                <a:cs typeface="Consolas" panose="020B0609020204030204" pitchFamily="49" charset="0"/>
              </a:rPr>
              <a:t>8</a:t>
            </a:r>
            <a:endParaRPr lang="en-CA" sz="1600" dirty="0">
              <a:latin typeface="Consolas" panose="020B0609020204030204" pitchFamily="49" charset="0"/>
              <a:cs typeface="Consolas" panose="020B0609020204030204" pitchFamily="49" charset="0"/>
            </a:endParaRPr>
          </a:p>
          <a:p>
            <a:pPr marL="0" indent="0" algn="ctr">
              <a:buNone/>
            </a:pPr>
            <a:r>
              <a:rPr lang="en-CA" sz="1600" dirty="0">
                <a:solidFill>
                  <a:schemeClr val="bg1">
                    <a:lumMod val="75000"/>
                  </a:schemeClr>
                </a:solidFill>
                <a:latin typeface="Consolas" panose="020B0609020204030204" pitchFamily="49" charset="0"/>
                <a:cs typeface="Consolas" panose="020B0609020204030204" pitchFamily="49" charset="0"/>
              </a:rPr>
              <a:t>0b</a:t>
            </a:r>
            <a:r>
              <a:rPr lang="en-CA" sz="1600" dirty="0">
                <a:latin typeface="Consolas" panose="020B0609020204030204" pitchFamily="49" charset="0"/>
                <a:cs typeface="Consolas" panose="020B0609020204030204" pitchFamily="49" charset="0"/>
              </a:rPr>
              <a:t>1001	</a:t>
            </a:r>
            <a:r>
              <a:rPr lang="en-CA" sz="1600" dirty="0" smtClean="0">
                <a:latin typeface="Consolas" panose="020B0609020204030204" pitchFamily="49" charset="0"/>
                <a:cs typeface="Consolas" panose="020B0609020204030204" pitchFamily="49" charset="0"/>
              </a:rPr>
              <a:t>9</a:t>
            </a:r>
            <a:endParaRPr lang="en-CA" sz="1600" dirty="0">
              <a:latin typeface="Consolas" panose="020B0609020204030204" pitchFamily="49" charset="0"/>
              <a:cs typeface="Consolas" panose="020B0609020204030204" pitchFamily="49" charset="0"/>
            </a:endParaRPr>
          </a:p>
          <a:p>
            <a:pPr marL="0" indent="0" algn="ctr">
              <a:buNone/>
            </a:pPr>
            <a:r>
              <a:rPr lang="en-CA" sz="1600" dirty="0">
                <a:solidFill>
                  <a:schemeClr val="bg1">
                    <a:lumMod val="75000"/>
                  </a:schemeClr>
                </a:solidFill>
                <a:latin typeface="Consolas" panose="020B0609020204030204" pitchFamily="49" charset="0"/>
                <a:cs typeface="Consolas" panose="020B0609020204030204" pitchFamily="49" charset="0"/>
              </a:rPr>
              <a:t>0b</a:t>
            </a:r>
            <a:r>
              <a:rPr lang="en-CA" sz="1600" dirty="0">
                <a:latin typeface="Consolas" panose="020B0609020204030204" pitchFamily="49" charset="0"/>
                <a:cs typeface="Consolas" panose="020B0609020204030204" pitchFamily="49" charset="0"/>
              </a:rPr>
              <a:t>1010	</a:t>
            </a:r>
            <a:r>
              <a:rPr lang="en-CA" sz="1600" dirty="0" smtClean="0">
                <a:latin typeface="Consolas" panose="020B0609020204030204" pitchFamily="49" charset="0"/>
                <a:cs typeface="Consolas" panose="020B0609020204030204" pitchFamily="49" charset="0"/>
              </a:rPr>
              <a:t>a</a:t>
            </a:r>
            <a:endParaRPr lang="en-CA" sz="1600" dirty="0">
              <a:solidFill>
                <a:srgbClr val="FF0000"/>
              </a:solidFill>
              <a:latin typeface="Consolas" panose="020B0609020204030204" pitchFamily="49" charset="0"/>
              <a:cs typeface="Consolas" panose="020B0609020204030204" pitchFamily="49" charset="0"/>
            </a:endParaRPr>
          </a:p>
          <a:p>
            <a:pPr marL="0" indent="0" algn="ctr">
              <a:buNone/>
            </a:pPr>
            <a:r>
              <a:rPr lang="en-CA" sz="1600" dirty="0">
                <a:solidFill>
                  <a:schemeClr val="bg1">
                    <a:lumMod val="75000"/>
                  </a:schemeClr>
                </a:solidFill>
                <a:latin typeface="Consolas" panose="020B0609020204030204" pitchFamily="49" charset="0"/>
                <a:cs typeface="Consolas" panose="020B0609020204030204" pitchFamily="49" charset="0"/>
              </a:rPr>
              <a:t>0b</a:t>
            </a:r>
            <a:r>
              <a:rPr lang="en-CA" sz="1600" dirty="0">
                <a:latin typeface="Consolas" panose="020B0609020204030204" pitchFamily="49" charset="0"/>
                <a:cs typeface="Consolas" panose="020B0609020204030204" pitchFamily="49" charset="0"/>
              </a:rPr>
              <a:t>1011	</a:t>
            </a:r>
            <a:r>
              <a:rPr lang="en-CA" sz="1600" dirty="0" smtClean="0">
                <a:latin typeface="Consolas" panose="020B0609020204030204" pitchFamily="49" charset="0"/>
                <a:cs typeface="Consolas" panose="020B0609020204030204" pitchFamily="49" charset="0"/>
              </a:rPr>
              <a:t>b</a:t>
            </a:r>
            <a:endParaRPr lang="en-CA" sz="1600" dirty="0">
              <a:solidFill>
                <a:srgbClr val="FF0000"/>
              </a:solidFill>
              <a:latin typeface="Consolas" panose="020B0609020204030204" pitchFamily="49" charset="0"/>
              <a:cs typeface="Consolas" panose="020B0609020204030204" pitchFamily="49" charset="0"/>
            </a:endParaRPr>
          </a:p>
          <a:p>
            <a:pPr marL="0" indent="0" algn="ctr">
              <a:buNone/>
            </a:pPr>
            <a:r>
              <a:rPr lang="en-CA" sz="1600" dirty="0" smtClean="0">
                <a:solidFill>
                  <a:schemeClr val="bg1">
                    <a:lumMod val="75000"/>
                  </a:schemeClr>
                </a:solidFill>
                <a:latin typeface="Consolas" panose="020B0609020204030204" pitchFamily="49" charset="0"/>
                <a:cs typeface="Consolas" panose="020B0609020204030204" pitchFamily="49" charset="0"/>
              </a:rPr>
              <a:t>0b</a:t>
            </a:r>
            <a:r>
              <a:rPr lang="en-CA" sz="1600" dirty="0" smtClean="0">
                <a:latin typeface="Consolas" panose="020B0609020204030204" pitchFamily="49" charset="0"/>
                <a:cs typeface="Consolas" panose="020B0609020204030204" pitchFamily="49" charset="0"/>
              </a:rPr>
              <a:t>1100</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c</a:t>
            </a:r>
            <a:endParaRPr lang="en-CA" sz="1600" dirty="0">
              <a:solidFill>
                <a:srgbClr val="FF0000"/>
              </a:solidFill>
              <a:latin typeface="Consolas" panose="020B0609020204030204" pitchFamily="49" charset="0"/>
              <a:cs typeface="Consolas" panose="020B0609020204030204" pitchFamily="49" charset="0"/>
            </a:endParaRPr>
          </a:p>
          <a:p>
            <a:pPr marL="0" indent="0" algn="ctr">
              <a:buNone/>
            </a:pPr>
            <a:r>
              <a:rPr lang="en-CA" sz="1600" dirty="0" smtClean="0">
                <a:solidFill>
                  <a:schemeClr val="bg1">
                    <a:lumMod val="75000"/>
                  </a:schemeClr>
                </a:solidFill>
                <a:latin typeface="Consolas" panose="020B0609020204030204" pitchFamily="49" charset="0"/>
                <a:cs typeface="Consolas" panose="020B0609020204030204" pitchFamily="49" charset="0"/>
              </a:rPr>
              <a:t>0b</a:t>
            </a:r>
            <a:r>
              <a:rPr lang="en-CA" sz="1600" dirty="0" smtClean="0">
                <a:latin typeface="Consolas" panose="020B0609020204030204" pitchFamily="49" charset="0"/>
                <a:cs typeface="Consolas" panose="020B0609020204030204" pitchFamily="49" charset="0"/>
              </a:rPr>
              <a:t>1101</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d</a:t>
            </a:r>
            <a:endParaRPr lang="en-CA" sz="1600" dirty="0">
              <a:solidFill>
                <a:srgbClr val="FF0000"/>
              </a:solidFill>
              <a:latin typeface="Consolas" panose="020B0609020204030204" pitchFamily="49" charset="0"/>
              <a:cs typeface="Consolas" panose="020B0609020204030204" pitchFamily="49" charset="0"/>
            </a:endParaRPr>
          </a:p>
          <a:p>
            <a:pPr marL="0" indent="0" algn="ctr">
              <a:buNone/>
            </a:pPr>
            <a:r>
              <a:rPr lang="en-CA" sz="1600" dirty="0">
                <a:solidFill>
                  <a:schemeClr val="bg1">
                    <a:lumMod val="75000"/>
                  </a:schemeClr>
                </a:solidFill>
                <a:latin typeface="Consolas" panose="020B0609020204030204" pitchFamily="49" charset="0"/>
                <a:cs typeface="Consolas" panose="020B0609020204030204" pitchFamily="49" charset="0"/>
              </a:rPr>
              <a:t>0b</a:t>
            </a:r>
            <a:r>
              <a:rPr lang="en-CA" sz="1600" dirty="0">
                <a:latin typeface="Consolas" panose="020B0609020204030204" pitchFamily="49" charset="0"/>
                <a:cs typeface="Consolas" panose="020B0609020204030204" pitchFamily="49" charset="0"/>
              </a:rPr>
              <a:t>1110	</a:t>
            </a:r>
            <a:r>
              <a:rPr lang="en-CA" sz="1600" dirty="0" smtClean="0">
                <a:latin typeface="Consolas" panose="020B0609020204030204" pitchFamily="49" charset="0"/>
                <a:cs typeface="Consolas" panose="020B0609020204030204" pitchFamily="49" charset="0"/>
              </a:rPr>
              <a:t>e</a:t>
            </a:r>
            <a:endParaRPr lang="en-CA" sz="1600" dirty="0">
              <a:solidFill>
                <a:srgbClr val="FF0000"/>
              </a:solidFill>
              <a:latin typeface="Consolas" panose="020B0609020204030204" pitchFamily="49" charset="0"/>
              <a:cs typeface="Consolas" panose="020B0609020204030204" pitchFamily="49" charset="0"/>
            </a:endParaRPr>
          </a:p>
          <a:p>
            <a:pPr marL="0" indent="0" algn="ctr">
              <a:buNone/>
            </a:pPr>
            <a:r>
              <a:rPr lang="en-CA" sz="1600" dirty="0" smtClean="0">
                <a:solidFill>
                  <a:schemeClr val="bg1">
                    <a:lumMod val="75000"/>
                  </a:schemeClr>
                </a:solidFill>
                <a:latin typeface="Consolas" panose="020B0609020204030204" pitchFamily="49" charset="0"/>
                <a:cs typeface="Consolas" panose="020B0609020204030204" pitchFamily="49" charset="0"/>
              </a:rPr>
              <a:t>0b</a:t>
            </a:r>
            <a:r>
              <a:rPr lang="en-CA" sz="1600" dirty="0" smtClean="0">
                <a:latin typeface="Consolas" panose="020B0609020204030204" pitchFamily="49" charset="0"/>
                <a:cs typeface="Consolas" panose="020B0609020204030204" pitchFamily="49" charset="0"/>
              </a:rPr>
              <a:t>1111</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f</a:t>
            </a:r>
            <a:endParaRPr lang="en-CA" sz="1600" dirty="0">
              <a:solidFill>
                <a:srgbClr val="FF0000"/>
              </a:solidFill>
              <a:latin typeface="Consolas" panose="020B0609020204030204" pitchFamily="49" charset="0"/>
              <a:cs typeface="Consolas" panose="020B0609020204030204" pitchFamily="49" charset="0"/>
            </a:endParaRPr>
          </a:p>
        </p:txBody>
      </p:sp>
      <p:sp>
        <p:nvSpPr>
          <p:cNvPr id="6" name="Rectangle 5"/>
          <p:cNvSpPr/>
          <p:nvPr/>
        </p:nvSpPr>
        <p:spPr>
          <a:xfrm>
            <a:off x="2772276" y="3573016"/>
            <a:ext cx="5904180" cy="707886"/>
          </a:xfrm>
          <a:prstGeom prst="rect">
            <a:avLst/>
          </a:prstGeom>
        </p:spPr>
        <p:txBody>
          <a:bodyPr wrap="none">
            <a:spAutoFit/>
          </a:bodyPr>
          <a:lstStyle/>
          <a:p>
            <a:r>
              <a:rPr lang="en-CA" sz="2000" dirty="0" smtClean="0">
                <a:solidFill>
                  <a:prstClr val="black"/>
                </a:solidFill>
                <a:latin typeface="Georgia" panose="02040502050405020303" pitchFamily="18" charset="0"/>
                <a:cs typeface="Arial" pitchFamily="34" charset="0"/>
              </a:rPr>
              <a:t>This binary number is represented by </a:t>
            </a:r>
            <a:r>
              <a:rPr lang="en-CA" sz="2000" dirty="0" smtClean="0">
                <a:solidFill>
                  <a:prstClr val="black"/>
                </a:solidFill>
                <a:latin typeface="Consolas" panose="020B0609020204030204" pitchFamily="49" charset="0"/>
                <a:cs typeface="Consolas" panose="020B0609020204030204" pitchFamily="49" charset="0"/>
              </a:rPr>
              <a:t>0x12a489b7</a:t>
            </a:r>
          </a:p>
          <a:p>
            <a:r>
              <a:rPr lang="en-CA" sz="2000" dirty="0" smtClean="0">
                <a:solidFill>
                  <a:prstClr val="black"/>
                </a:solidFill>
                <a:latin typeface="Georgia" panose="02040502050405020303" pitchFamily="18" charset="0"/>
                <a:cs typeface="Arial" pitchFamily="34" charset="0"/>
              </a:rPr>
              <a:t>  – We will prefix this with </a:t>
            </a:r>
            <a:r>
              <a:rPr lang="en-CA" sz="2000" dirty="0" smtClean="0">
                <a:solidFill>
                  <a:prstClr val="black"/>
                </a:solidFill>
                <a:latin typeface="Consolas" panose="020B0609020204030204" pitchFamily="49" charset="0"/>
                <a:cs typeface="Consolas" panose="020B0609020204030204" pitchFamily="49" charset="0"/>
              </a:rPr>
              <a:t>"0x" </a:t>
            </a:r>
            <a:endParaRPr lang="en-CA" sz="20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996713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Learn about the binary numbers (bits) 0 and 1</a:t>
            </a:r>
          </a:p>
          <a:p>
            <a:pPr lvl="1"/>
            <a:r>
              <a:rPr lang="en-CA" dirty="0" smtClean="0"/>
              <a:t>See that we can represent numbers in binary</a:t>
            </a:r>
          </a:p>
          <a:p>
            <a:pPr lvl="1"/>
            <a:r>
              <a:rPr lang="en-CA" dirty="0" smtClean="0"/>
              <a:t>Quickly introduce binary arithmetic and multiplication</a:t>
            </a:r>
          </a:p>
          <a:p>
            <a:pPr lvl="2"/>
            <a:r>
              <a:rPr lang="en-CA" dirty="0" smtClean="0"/>
              <a:t>It is completely parallel to decimal addition and subtraction</a:t>
            </a:r>
          </a:p>
          <a:p>
            <a:pPr lvl="1"/>
            <a:r>
              <a:rPr lang="en-CA" dirty="0" smtClean="0"/>
              <a:t>Consider a more compact representation:</a:t>
            </a:r>
            <a:r>
              <a:rPr lang="en-CA" dirty="0"/>
              <a:t> </a:t>
            </a:r>
            <a:r>
              <a:rPr lang="en-CA" dirty="0" smtClean="0"/>
              <a:t>hexadecimal</a:t>
            </a:r>
          </a:p>
          <a:p>
            <a:pPr lvl="2"/>
            <a:r>
              <a:rPr lang="en-CA" dirty="0" smtClean="0"/>
              <a:t>The translation between binary and hexadecimal uses a very simple </a:t>
            </a:r>
            <a:r>
              <a:rPr lang="en-CA" i="1" dirty="0" smtClean="0"/>
              <a:t>look-up table</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4-bit translation</a:t>
            </a:r>
          </a:p>
        </p:txBody>
      </p:sp>
      <p:sp>
        <p:nvSpPr>
          <p:cNvPr id="3" name="Content Placeholder 2"/>
          <p:cNvSpPr>
            <a:spLocks noGrp="1"/>
          </p:cNvSpPr>
          <p:nvPr>
            <p:ph idx="1"/>
          </p:nvPr>
        </p:nvSpPr>
        <p:spPr/>
        <p:txBody>
          <a:bodyPr/>
          <a:lstStyle/>
          <a:p>
            <a:r>
              <a:rPr lang="en-CA" dirty="0" smtClean="0"/>
              <a:t>To go the other way, just replace of our 4-bit translations by the corresponding quadruple:</a:t>
            </a:r>
          </a:p>
          <a:p>
            <a:pPr marL="0" indent="0" algn="ctr">
              <a:buNone/>
            </a:pPr>
            <a:r>
              <a:rPr lang="en-CA" dirty="0" smtClean="0">
                <a:solidFill>
                  <a:srgbClr val="FF0000"/>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6</a:t>
            </a:r>
            <a:r>
              <a:rPr lang="en-CA" dirty="0" smtClean="0">
                <a:solidFill>
                  <a:srgbClr val="FF0000"/>
                </a:solidFill>
                <a:latin typeface="Consolas" panose="020B0609020204030204" pitchFamily="49" charset="0"/>
                <a:cs typeface="Consolas" panose="020B0609020204030204" pitchFamily="49" charset="0"/>
              </a:rPr>
              <a:t>   c   </a:t>
            </a:r>
            <a:r>
              <a:rPr lang="en-CA" dirty="0" smtClean="0">
                <a:latin typeface="Consolas" panose="020B0609020204030204" pitchFamily="49" charset="0"/>
                <a:cs typeface="Consolas" panose="020B0609020204030204" pitchFamily="49" charset="0"/>
              </a:rPr>
              <a:t>f</a:t>
            </a:r>
            <a:r>
              <a:rPr lang="en-CA" dirty="0" smtClean="0">
                <a:solidFill>
                  <a:srgbClr val="FF0000"/>
                </a:solidFill>
                <a:latin typeface="Consolas" panose="020B0609020204030204" pitchFamily="49" charset="0"/>
                <a:cs typeface="Consolas" panose="020B0609020204030204" pitchFamily="49" charset="0"/>
              </a:rPr>
              <a:t>   0   </a:t>
            </a:r>
            <a:r>
              <a:rPr lang="en-CA" dirty="0" smtClean="0">
                <a:latin typeface="Consolas" panose="020B0609020204030204" pitchFamily="49" charset="0"/>
                <a:cs typeface="Consolas" panose="020B0609020204030204" pitchFamily="49" charset="0"/>
              </a:rPr>
              <a:t>d </a:t>
            </a:r>
            <a:r>
              <a:rPr lang="en-CA" dirty="0" smtClean="0">
                <a:solidFill>
                  <a:srgbClr val="FF0000"/>
                </a:solidFill>
                <a:latin typeface="Consolas" panose="020B0609020204030204" pitchFamily="49" charset="0"/>
                <a:cs typeface="Consolas" panose="020B0609020204030204" pitchFamily="49" charset="0"/>
              </a:rPr>
              <a:t>  5   </a:t>
            </a:r>
            <a:r>
              <a:rPr lang="en-CA" dirty="0" smtClean="0">
                <a:latin typeface="Consolas" panose="020B0609020204030204" pitchFamily="49" charset="0"/>
                <a:cs typeface="Consolas" panose="020B0609020204030204" pitchFamily="49" charset="0"/>
              </a:rPr>
              <a:t>3</a:t>
            </a:r>
            <a:r>
              <a:rPr lang="en-CA" dirty="0" smtClean="0">
                <a:solidFill>
                  <a:srgbClr val="FF0000"/>
                </a:solidFill>
                <a:latin typeface="Consolas" panose="020B0609020204030204" pitchFamily="49" charset="0"/>
                <a:cs typeface="Consolas" panose="020B0609020204030204" pitchFamily="49" charset="0"/>
              </a:rPr>
              <a:t>   e</a:t>
            </a:r>
            <a:endParaRPr lang="en-CA" dirty="0" smtClean="0">
              <a:latin typeface="Consolas" panose="020B0609020204030204" pitchFamily="49" charset="0"/>
              <a:cs typeface="Consolas" panose="020B0609020204030204" pitchFamily="49" charset="0"/>
            </a:endParaRPr>
          </a:p>
          <a:p>
            <a:pPr marL="0" indent="0" algn="ctr">
              <a:buNone/>
            </a:pPr>
            <a:r>
              <a:rPr lang="en-CA" dirty="0" smtClean="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0110</a:t>
            </a:r>
            <a:r>
              <a:rPr lang="en-CA" dirty="0" smtClean="0">
                <a:solidFill>
                  <a:srgbClr val="FF0000"/>
                </a:solidFill>
                <a:latin typeface="Consolas" panose="020B0609020204030204" pitchFamily="49" charset="0"/>
                <a:cs typeface="Consolas" panose="020B0609020204030204" pitchFamily="49" charset="0"/>
              </a:rPr>
              <a:t>1100</a:t>
            </a:r>
            <a:r>
              <a:rPr lang="en-CA" dirty="0" smtClean="0">
                <a:latin typeface="Consolas" panose="020B0609020204030204" pitchFamily="49" charset="0"/>
                <a:cs typeface="Consolas" panose="020B0609020204030204" pitchFamily="49" charset="0"/>
              </a:rPr>
              <a:t>1111</a:t>
            </a:r>
            <a:r>
              <a:rPr lang="en-CA" dirty="0" smtClean="0">
                <a:solidFill>
                  <a:srgbClr val="FF0000"/>
                </a:solidFill>
                <a:latin typeface="Consolas" panose="020B0609020204030204" pitchFamily="49" charset="0"/>
                <a:cs typeface="Consolas" panose="020B0609020204030204" pitchFamily="49" charset="0"/>
              </a:rPr>
              <a:t>0000</a:t>
            </a:r>
            <a:r>
              <a:rPr lang="en-CA" dirty="0" smtClean="0">
                <a:latin typeface="Consolas" panose="020B0609020204030204" pitchFamily="49" charset="0"/>
                <a:cs typeface="Consolas" panose="020B0609020204030204" pitchFamily="49" charset="0"/>
              </a:rPr>
              <a:t>1101</a:t>
            </a:r>
            <a:r>
              <a:rPr lang="en-CA" dirty="0" smtClean="0">
                <a:solidFill>
                  <a:srgbClr val="FF0000"/>
                </a:solidFill>
                <a:latin typeface="Consolas" panose="020B0609020204030204" pitchFamily="49" charset="0"/>
                <a:cs typeface="Consolas" panose="020B0609020204030204" pitchFamily="49" charset="0"/>
              </a:rPr>
              <a:t>0101</a:t>
            </a:r>
            <a:r>
              <a:rPr lang="en-CA" dirty="0" smtClean="0">
                <a:latin typeface="Consolas" panose="020B0609020204030204" pitchFamily="49" charset="0"/>
                <a:cs typeface="Consolas" panose="020B0609020204030204" pitchFamily="49" charset="0"/>
              </a:rPr>
              <a:t>0011</a:t>
            </a:r>
            <a:r>
              <a:rPr lang="en-CA" dirty="0" smtClean="0">
                <a:solidFill>
                  <a:srgbClr val="FF0000"/>
                </a:solidFill>
                <a:latin typeface="Consolas" panose="020B0609020204030204" pitchFamily="49" charset="0"/>
                <a:cs typeface="Consolas" panose="020B0609020204030204" pitchFamily="49" charset="0"/>
              </a:rPr>
              <a:t>1110</a:t>
            </a:r>
            <a:endParaRPr lang="en-CA" dirty="0">
              <a:solidFill>
                <a:srgbClr val="FF0000"/>
              </a:solidFill>
              <a:latin typeface="Consolas" panose="020B0609020204030204" pitchFamily="49" charset="0"/>
              <a:cs typeface="Consolas" panose="020B0609020204030204" pitchFamily="49" charset="0"/>
            </a:endParaRPr>
          </a:p>
        </p:txBody>
      </p:sp>
      <p:sp>
        <p:nvSpPr>
          <p:cNvPr id="4" name="Rectangle 3"/>
          <p:cNvSpPr/>
          <p:nvPr/>
        </p:nvSpPr>
        <p:spPr>
          <a:xfrm>
            <a:off x="35615" y="2467286"/>
            <a:ext cx="2088113" cy="4154984"/>
          </a:xfrm>
          <a:prstGeom prst="rect">
            <a:avLst/>
          </a:prstGeom>
        </p:spPr>
        <p:txBody>
          <a:bodyPr wrap="square">
            <a:spAutoFit/>
          </a:bodyPr>
          <a:lstStyle/>
          <a:p>
            <a:pPr marL="0" indent="0" algn="ctr">
              <a:buNone/>
            </a:pPr>
            <a:r>
              <a:rPr lang="en-CA" sz="1600" dirty="0">
                <a:solidFill>
                  <a:schemeClr val="bg1">
                    <a:lumMod val="75000"/>
                  </a:schemeClr>
                </a:solidFill>
                <a:latin typeface="Consolas" panose="020B0609020204030204" pitchFamily="49" charset="0"/>
                <a:cs typeface="Consolas" panose="020B0609020204030204" pitchFamily="49" charset="0"/>
              </a:rPr>
              <a:t>0b</a:t>
            </a:r>
            <a:r>
              <a:rPr lang="en-CA" sz="1600" dirty="0">
                <a:latin typeface="Consolas" panose="020B0609020204030204" pitchFamily="49" charset="0"/>
                <a:cs typeface="Consolas" panose="020B0609020204030204" pitchFamily="49" charset="0"/>
              </a:rPr>
              <a:t>0000	</a:t>
            </a:r>
            <a:r>
              <a:rPr lang="en-CA" sz="1600" dirty="0" smtClean="0">
                <a:latin typeface="Consolas" panose="020B0609020204030204" pitchFamily="49" charset="0"/>
                <a:cs typeface="Consolas" panose="020B0609020204030204" pitchFamily="49" charset="0"/>
              </a:rPr>
              <a:t>0</a:t>
            </a:r>
            <a:endParaRPr lang="en-CA" sz="1600" dirty="0">
              <a:latin typeface="Consolas" panose="020B0609020204030204" pitchFamily="49" charset="0"/>
              <a:cs typeface="Consolas" panose="020B0609020204030204" pitchFamily="49" charset="0"/>
            </a:endParaRPr>
          </a:p>
          <a:p>
            <a:pPr marL="0" indent="0" algn="ctr">
              <a:buNone/>
            </a:pPr>
            <a:r>
              <a:rPr lang="en-CA" sz="1600" dirty="0">
                <a:solidFill>
                  <a:schemeClr val="bg1">
                    <a:lumMod val="75000"/>
                  </a:schemeClr>
                </a:solidFill>
                <a:latin typeface="Consolas" panose="020B0609020204030204" pitchFamily="49" charset="0"/>
                <a:cs typeface="Consolas" panose="020B0609020204030204" pitchFamily="49" charset="0"/>
              </a:rPr>
              <a:t>0b</a:t>
            </a:r>
            <a:r>
              <a:rPr lang="en-CA" sz="1600" dirty="0">
                <a:latin typeface="Consolas" panose="020B0609020204030204" pitchFamily="49" charset="0"/>
                <a:cs typeface="Consolas" panose="020B0609020204030204" pitchFamily="49" charset="0"/>
              </a:rPr>
              <a:t>0001	</a:t>
            </a:r>
            <a:r>
              <a:rPr lang="en-CA" sz="1600" dirty="0" smtClean="0">
                <a:latin typeface="Consolas" panose="020B0609020204030204" pitchFamily="49" charset="0"/>
                <a:cs typeface="Consolas" panose="020B0609020204030204" pitchFamily="49" charset="0"/>
              </a:rPr>
              <a:t>1</a:t>
            </a:r>
            <a:endParaRPr lang="en-CA" sz="1600" dirty="0">
              <a:latin typeface="Consolas" panose="020B0609020204030204" pitchFamily="49" charset="0"/>
              <a:cs typeface="Consolas" panose="020B0609020204030204" pitchFamily="49" charset="0"/>
            </a:endParaRPr>
          </a:p>
          <a:p>
            <a:pPr marL="0" indent="0" algn="ctr">
              <a:buNone/>
            </a:pPr>
            <a:r>
              <a:rPr lang="en-CA" sz="1600" dirty="0">
                <a:solidFill>
                  <a:schemeClr val="bg1">
                    <a:lumMod val="75000"/>
                  </a:schemeClr>
                </a:solidFill>
                <a:latin typeface="Consolas" panose="020B0609020204030204" pitchFamily="49" charset="0"/>
                <a:cs typeface="Consolas" panose="020B0609020204030204" pitchFamily="49" charset="0"/>
              </a:rPr>
              <a:t>0b</a:t>
            </a:r>
            <a:r>
              <a:rPr lang="en-CA" sz="1600" dirty="0">
                <a:latin typeface="Consolas" panose="020B0609020204030204" pitchFamily="49" charset="0"/>
                <a:cs typeface="Consolas" panose="020B0609020204030204" pitchFamily="49" charset="0"/>
              </a:rPr>
              <a:t>0010	</a:t>
            </a:r>
            <a:r>
              <a:rPr lang="en-CA" sz="1600" dirty="0" smtClean="0">
                <a:latin typeface="Consolas" panose="020B0609020204030204" pitchFamily="49" charset="0"/>
                <a:cs typeface="Consolas" panose="020B0609020204030204" pitchFamily="49" charset="0"/>
              </a:rPr>
              <a:t>2</a:t>
            </a:r>
            <a:endParaRPr lang="en-CA" sz="1600" dirty="0">
              <a:latin typeface="Consolas" panose="020B0609020204030204" pitchFamily="49" charset="0"/>
              <a:cs typeface="Consolas" panose="020B0609020204030204" pitchFamily="49" charset="0"/>
            </a:endParaRPr>
          </a:p>
          <a:p>
            <a:pPr marL="0" indent="0" algn="ctr">
              <a:buNone/>
            </a:pPr>
            <a:r>
              <a:rPr lang="en-CA" sz="1600" dirty="0">
                <a:solidFill>
                  <a:schemeClr val="bg1">
                    <a:lumMod val="75000"/>
                  </a:schemeClr>
                </a:solidFill>
                <a:latin typeface="Consolas" panose="020B0609020204030204" pitchFamily="49" charset="0"/>
                <a:cs typeface="Consolas" panose="020B0609020204030204" pitchFamily="49" charset="0"/>
              </a:rPr>
              <a:t>0b</a:t>
            </a:r>
            <a:r>
              <a:rPr lang="en-CA" sz="1600" dirty="0">
                <a:latin typeface="Consolas" panose="020B0609020204030204" pitchFamily="49" charset="0"/>
                <a:cs typeface="Consolas" panose="020B0609020204030204" pitchFamily="49" charset="0"/>
              </a:rPr>
              <a:t>0011	</a:t>
            </a:r>
            <a:r>
              <a:rPr lang="en-CA" sz="1600" dirty="0" smtClean="0">
                <a:latin typeface="Consolas" panose="020B0609020204030204" pitchFamily="49" charset="0"/>
                <a:cs typeface="Consolas" panose="020B0609020204030204" pitchFamily="49" charset="0"/>
              </a:rPr>
              <a:t>3</a:t>
            </a:r>
            <a:endParaRPr lang="en-CA" sz="1600" dirty="0">
              <a:latin typeface="Consolas" panose="020B0609020204030204" pitchFamily="49" charset="0"/>
              <a:cs typeface="Consolas" panose="020B0609020204030204" pitchFamily="49" charset="0"/>
            </a:endParaRPr>
          </a:p>
          <a:p>
            <a:pPr marL="0" indent="0" algn="ctr">
              <a:buNone/>
            </a:pPr>
            <a:r>
              <a:rPr lang="en-CA" sz="1600" dirty="0">
                <a:solidFill>
                  <a:schemeClr val="bg1">
                    <a:lumMod val="75000"/>
                  </a:schemeClr>
                </a:solidFill>
                <a:latin typeface="Consolas" panose="020B0609020204030204" pitchFamily="49" charset="0"/>
                <a:cs typeface="Consolas" panose="020B0609020204030204" pitchFamily="49" charset="0"/>
              </a:rPr>
              <a:t>0b</a:t>
            </a:r>
            <a:r>
              <a:rPr lang="en-CA" sz="1600" dirty="0">
                <a:latin typeface="Consolas" panose="020B0609020204030204" pitchFamily="49" charset="0"/>
                <a:cs typeface="Consolas" panose="020B0609020204030204" pitchFamily="49" charset="0"/>
              </a:rPr>
              <a:t>0100	</a:t>
            </a:r>
            <a:r>
              <a:rPr lang="en-CA" sz="1600" dirty="0" smtClean="0">
                <a:latin typeface="Consolas" panose="020B0609020204030204" pitchFamily="49" charset="0"/>
                <a:cs typeface="Consolas" panose="020B0609020204030204" pitchFamily="49" charset="0"/>
              </a:rPr>
              <a:t>4</a:t>
            </a:r>
            <a:endParaRPr lang="en-CA" sz="1600" dirty="0">
              <a:latin typeface="Consolas" panose="020B0609020204030204" pitchFamily="49" charset="0"/>
              <a:cs typeface="Consolas" panose="020B0609020204030204" pitchFamily="49" charset="0"/>
            </a:endParaRPr>
          </a:p>
          <a:p>
            <a:pPr marL="0" indent="0" algn="ctr">
              <a:buNone/>
            </a:pPr>
            <a:r>
              <a:rPr lang="en-CA" sz="1600" dirty="0">
                <a:solidFill>
                  <a:schemeClr val="bg1">
                    <a:lumMod val="75000"/>
                  </a:schemeClr>
                </a:solidFill>
                <a:latin typeface="Consolas" panose="020B0609020204030204" pitchFamily="49" charset="0"/>
                <a:cs typeface="Consolas" panose="020B0609020204030204" pitchFamily="49" charset="0"/>
              </a:rPr>
              <a:t>0b</a:t>
            </a:r>
            <a:r>
              <a:rPr lang="en-CA" sz="1600" dirty="0">
                <a:latin typeface="Consolas" panose="020B0609020204030204" pitchFamily="49" charset="0"/>
                <a:cs typeface="Consolas" panose="020B0609020204030204" pitchFamily="49" charset="0"/>
              </a:rPr>
              <a:t>0101	</a:t>
            </a:r>
            <a:r>
              <a:rPr lang="en-CA" sz="1600" dirty="0" smtClean="0">
                <a:latin typeface="Consolas" panose="020B0609020204030204" pitchFamily="49" charset="0"/>
                <a:cs typeface="Consolas" panose="020B0609020204030204" pitchFamily="49" charset="0"/>
              </a:rPr>
              <a:t>5</a:t>
            </a:r>
            <a:endParaRPr lang="en-CA" sz="1600" dirty="0">
              <a:latin typeface="Consolas" panose="020B0609020204030204" pitchFamily="49" charset="0"/>
              <a:cs typeface="Consolas" panose="020B0609020204030204" pitchFamily="49" charset="0"/>
            </a:endParaRPr>
          </a:p>
          <a:p>
            <a:pPr marL="0" indent="0" algn="ctr">
              <a:buNone/>
            </a:pPr>
            <a:r>
              <a:rPr lang="en-CA" sz="1600" dirty="0">
                <a:solidFill>
                  <a:schemeClr val="bg1">
                    <a:lumMod val="75000"/>
                  </a:schemeClr>
                </a:solidFill>
                <a:latin typeface="Consolas" panose="020B0609020204030204" pitchFamily="49" charset="0"/>
                <a:cs typeface="Consolas" panose="020B0609020204030204" pitchFamily="49" charset="0"/>
              </a:rPr>
              <a:t>0b</a:t>
            </a:r>
            <a:r>
              <a:rPr lang="en-CA" sz="1600" dirty="0">
                <a:latin typeface="Consolas" panose="020B0609020204030204" pitchFamily="49" charset="0"/>
                <a:cs typeface="Consolas" panose="020B0609020204030204" pitchFamily="49" charset="0"/>
              </a:rPr>
              <a:t>0110	</a:t>
            </a:r>
            <a:r>
              <a:rPr lang="en-CA" sz="1600" dirty="0" smtClean="0">
                <a:latin typeface="Consolas" panose="020B0609020204030204" pitchFamily="49" charset="0"/>
                <a:cs typeface="Consolas" panose="020B0609020204030204" pitchFamily="49" charset="0"/>
              </a:rPr>
              <a:t>6</a:t>
            </a:r>
            <a:endParaRPr lang="en-CA" sz="1600" dirty="0">
              <a:latin typeface="Consolas" panose="020B0609020204030204" pitchFamily="49" charset="0"/>
              <a:cs typeface="Consolas" panose="020B0609020204030204" pitchFamily="49" charset="0"/>
            </a:endParaRPr>
          </a:p>
          <a:p>
            <a:pPr marL="0" indent="0" algn="ctr">
              <a:buNone/>
            </a:pPr>
            <a:r>
              <a:rPr lang="en-CA" sz="1600" dirty="0">
                <a:solidFill>
                  <a:schemeClr val="bg1">
                    <a:lumMod val="75000"/>
                  </a:schemeClr>
                </a:solidFill>
                <a:latin typeface="Consolas" panose="020B0609020204030204" pitchFamily="49" charset="0"/>
                <a:cs typeface="Consolas" panose="020B0609020204030204" pitchFamily="49" charset="0"/>
              </a:rPr>
              <a:t>0b</a:t>
            </a:r>
            <a:r>
              <a:rPr lang="en-CA" sz="1600" dirty="0">
                <a:latin typeface="Consolas" panose="020B0609020204030204" pitchFamily="49" charset="0"/>
                <a:cs typeface="Consolas" panose="020B0609020204030204" pitchFamily="49" charset="0"/>
              </a:rPr>
              <a:t>0111	</a:t>
            </a:r>
            <a:r>
              <a:rPr lang="en-CA" sz="1600" dirty="0" smtClean="0">
                <a:latin typeface="Consolas" panose="020B0609020204030204" pitchFamily="49" charset="0"/>
                <a:cs typeface="Consolas" panose="020B0609020204030204" pitchFamily="49" charset="0"/>
              </a:rPr>
              <a:t>7</a:t>
            </a:r>
            <a:endParaRPr lang="en-CA" sz="1600" dirty="0">
              <a:latin typeface="Consolas" panose="020B0609020204030204" pitchFamily="49" charset="0"/>
              <a:cs typeface="Consolas" panose="020B0609020204030204" pitchFamily="49" charset="0"/>
            </a:endParaRPr>
          </a:p>
          <a:p>
            <a:pPr marL="0" indent="0" algn="ctr">
              <a:buNone/>
            </a:pPr>
            <a:r>
              <a:rPr lang="en-CA" sz="1600" dirty="0">
                <a:solidFill>
                  <a:schemeClr val="bg1">
                    <a:lumMod val="75000"/>
                  </a:schemeClr>
                </a:solidFill>
                <a:latin typeface="Consolas" panose="020B0609020204030204" pitchFamily="49" charset="0"/>
                <a:cs typeface="Consolas" panose="020B0609020204030204" pitchFamily="49" charset="0"/>
              </a:rPr>
              <a:t>0b</a:t>
            </a:r>
            <a:r>
              <a:rPr lang="en-CA" sz="1600" dirty="0">
                <a:latin typeface="Consolas" panose="020B0609020204030204" pitchFamily="49" charset="0"/>
                <a:cs typeface="Consolas" panose="020B0609020204030204" pitchFamily="49" charset="0"/>
              </a:rPr>
              <a:t>1000	</a:t>
            </a:r>
            <a:r>
              <a:rPr lang="en-CA" sz="1600" dirty="0" smtClean="0">
                <a:latin typeface="Consolas" panose="020B0609020204030204" pitchFamily="49" charset="0"/>
                <a:cs typeface="Consolas" panose="020B0609020204030204" pitchFamily="49" charset="0"/>
              </a:rPr>
              <a:t>8</a:t>
            </a:r>
            <a:endParaRPr lang="en-CA" sz="1600" dirty="0">
              <a:latin typeface="Consolas" panose="020B0609020204030204" pitchFamily="49" charset="0"/>
              <a:cs typeface="Consolas" panose="020B0609020204030204" pitchFamily="49" charset="0"/>
            </a:endParaRPr>
          </a:p>
          <a:p>
            <a:pPr marL="0" indent="0" algn="ctr">
              <a:buNone/>
            </a:pPr>
            <a:r>
              <a:rPr lang="en-CA" sz="1600" dirty="0">
                <a:solidFill>
                  <a:schemeClr val="bg1">
                    <a:lumMod val="75000"/>
                  </a:schemeClr>
                </a:solidFill>
                <a:latin typeface="Consolas" panose="020B0609020204030204" pitchFamily="49" charset="0"/>
                <a:cs typeface="Consolas" panose="020B0609020204030204" pitchFamily="49" charset="0"/>
              </a:rPr>
              <a:t>0b</a:t>
            </a:r>
            <a:r>
              <a:rPr lang="en-CA" sz="1600" dirty="0">
                <a:latin typeface="Consolas" panose="020B0609020204030204" pitchFamily="49" charset="0"/>
                <a:cs typeface="Consolas" panose="020B0609020204030204" pitchFamily="49" charset="0"/>
              </a:rPr>
              <a:t>1001	</a:t>
            </a:r>
            <a:r>
              <a:rPr lang="en-CA" sz="1600" dirty="0" smtClean="0">
                <a:latin typeface="Consolas" panose="020B0609020204030204" pitchFamily="49" charset="0"/>
                <a:cs typeface="Consolas" panose="020B0609020204030204" pitchFamily="49" charset="0"/>
              </a:rPr>
              <a:t>9</a:t>
            </a:r>
            <a:endParaRPr lang="en-CA" sz="1600" dirty="0">
              <a:latin typeface="Consolas" panose="020B0609020204030204" pitchFamily="49" charset="0"/>
              <a:cs typeface="Consolas" panose="020B0609020204030204" pitchFamily="49" charset="0"/>
            </a:endParaRPr>
          </a:p>
          <a:p>
            <a:pPr marL="0" indent="0" algn="ctr">
              <a:buNone/>
            </a:pPr>
            <a:r>
              <a:rPr lang="en-CA" sz="1600" dirty="0">
                <a:solidFill>
                  <a:schemeClr val="bg1">
                    <a:lumMod val="75000"/>
                  </a:schemeClr>
                </a:solidFill>
                <a:latin typeface="Consolas" panose="020B0609020204030204" pitchFamily="49" charset="0"/>
                <a:cs typeface="Consolas" panose="020B0609020204030204" pitchFamily="49" charset="0"/>
              </a:rPr>
              <a:t>0b</a:t>
            </a:r>
            <a:r>
              <a:rPr lang="en-CA" sz="1600" dirty="0">
                <a:latin typeface="Consolas" panose="020B0609020204030204" pitchFamily="49" charset="0"/>
                <a:cs typeface="Consolas" panose="020B0609020204030204" pitchFamily="49" charset="0"/>
              </a:rPr>
              <a:t>1010	</a:t>
            </a:r>
            <a:r>
              <a:rPr lang="en-CA" sz="1600" dirty="0" smtClean="0">
                <a:latin typeface="Consolas" panose="020B0609020204030204" pitchFamily="49" charset="0"/>
                <a:cs typeface="Consolas" panose="020B0609020204030204" pitchFamily="49" charset="0"/>
              </a:rPr>
              <a:t>a</a:t>
            </a:r>
            <a:endParaRPr lang="en-CA" sz="1600" dirty="0">
              <a:solidFill>
                <a:srgbClr val="FF0000"/>
              </a:solidFill>
              <a:latin typeface="Consolas" panose="020B0609020204030204" pitchFamily="49" charset="0"/>
              <a:cs typeface="Consolas" panose="020B0609020204030204" pitchFamily="49" charset="0"/>
            </a:endParaRPr>
          </a:p>
          <a:p>
            <a:pPr marL="0" indent="0" algn="ctr">
              <a:buNone/>
            </a:pPr>
            <a:r>
              <a:rPr lang="en-CA" sz="1600" dirty="0">
                <a:solidFill>
                  <a:schemeClr val="bg1">
                    <a:lumMod val="75000"/>
                  </a:schemeClr>
                </a:solidFill>
                <a:latin typeface="Consolas" panose="020B0609020204030204" pitchFamily="49" charset="0"/>
                <a:cs typeface="Consolas" panose="020B0609020204030204" pitchFamily="49" charset="0"/>
              </a:rPr>
              <a:t>0b</a:t>
            </a:r>
            <a:r>
              <a:rPr lang="en-CA" sz="1600" dirty="0">
                <a:latin typeface="Consolas" panose="020B0609020204030204" pitchFamily="49" charset="0"/>
                <a:cs typeface="Consolas" panose="020B0609020204030204" pitchFamily="49" charset="0"/>
              </a:rPr>
              <a:t>1011	</a:t>
            </a:r>
            <a:r>
              <a:rPr lang="en-CA" sz="1600" dirty="0" smtClean="0">
                <a:latin typeface="Consolas" panose="020B0609020204030204" pitchFamily="49" charset="0"/>
                <a:cs typeface="Consolas" panose="020B0609020204030204" pitchFamily="49" charset="0"/>
              </a:rPr>
              <a:t>b</a:t>
            </a:r>
            <a:endParaRPr lang="en-CA" sz="1600" dirty="0">
              <a:solidFill>
                <a:srgbClr val="FF0000"/>
              </a:solidFill>
              <a:latin typeface="Consolas" panose="020B0609020204030204" pitchFamily="49" charset="0"/>
              <a:cs typeface="Consolas" panose="020B0609020204030204" pitchFamily="49" charset="0"/>
            </a:endParaRPr>
          </a:p>
          <a:p>
            <a:pPr marL="0" indent="0" algn="ctr">
              <a:buNone/>
            </a:pPr>
            <a:r>
              <a:rPr lang="en-CA" sz="1600" dirty="0" smtClean="0">
                <a:solidFill>
                  <a:schemeClr val="bg1">
                    <a:lumMod val="75000"/>
                  </a:schemeClr>
                </a:solidFill>
                <a:latin typeface="Consolas" panose="020B0609020204030204" pitchFamily="49" charset="0"/>
                <a:cs typeface="Consolas" panose="020B0609020204030204" pitchFamily="49" charset="0"/>
              </a:rPr>
              <a:t>0b</a:t>
            </a:r>
            <a:r>
              <a:rPr lang="en-CA" sz="1600" dirty="0" smtClean="0">
                <a:latin typeface="Consolas" panose="020B0609020204030204" pitchFamily="49" charset="0"/>
                <a:cs typeface="Consolas" panose="020B0609020204030204" pitchFamily="49" charset="0"/>
              </a:rPr>
              <a:t>1100</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c</a:t>
            </a:r>
            <a:endParaRPr lang="en-CA" sz="1600" dirty="0">
              <a:solidFill>
                <a:srgbClr val="FF0000"/>
              </a:solidFill>
              <a:latin typeface="Consolas" panose="020B0609020204030204" pitchFamily="49" charset="0"/>
              <a:cs typeface="Consolas" panose="020B0609020204030204" pitchFamily="49" charset="0"/>
            </a:endParaRPr>
          </a:p>
          <a:p>
            <a:pPr marL="0" indent="0" algn="ctr">
              <a:buNone/>
            </a:pPr>
            <a:r>
              <a:rPr lang="en-CA" sz="1600" dirty="0" smtClean="0">
                <a:solidFill>
                  <a:schemeClr val="bg1">
                    <a:lumMod val="75000"/>
                  </a:schemeClr>
                </a:solidFill>
                <a:latin typeface="Consolas" panose="020B0609020204030204" pitchFamily="49" charset="0"/>
                <a:cs typeface="Consolas" panose="020B0609020204030204" pitchFamily="49" charset="0"/>
              </a:rPr>
              <a:t>0b</a:t>
            </a:r>
            <a:r>
              <a:rPr lang="en-CA" sz="1600" dirty="0" smtClean="0">
                <a:latin typeface="Consolas" panose="020B0609020204030204" pitchFamily="49" charset="0"/>
                <a:cs typeface="Consolas" panose="020B0609020204030204" pitchFamily="49" charset="0"/>
              </a:rPr>
              <a:t>1101</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d</a:t>
            </a:r>
            <a:endParaRPr lang="en-CA" sz="1600" dirty="0">
              <a:solidFill>
                <a:srgbClr val="FF0000"/>
              </a:solidFill>
              <a:latin typeface="Consolas" panose="020B0609020204030204" pitchFamily="49" charset="0"/>
              <a:cs typeface="Consolas" panose="020B0609020204030204" pitchFamily="49" charset="0"/>
            </a:endParaRPr>
          </a:p>
          <a:p>
            <a:pPr marL="0" indent="0" algn="ctr">
              <a:buNone/>
            </a:pPr>
            <a:r>
              <a:rPr lang="en-CA" sz="1600" dirty="0">
                <a:solidFill>
                  <a:schemeClr val="bg1">
                    <a:lumMod val="75000"/>
                  </a:schemeClr>
                </a:solidFill>
                <a:latin typeface="Consolas" panose="020B0609020204030204" pitchFamily="49" charset="0"/>
                <a:cs typeface="Consolas" panose="020B0609020204030204" pitchFamily="49" charset="0"/>
              </a:rPr>
              <a:t>0b</a:t>
            </a:r>
            <a:r>
              <a:rPr lang="en-CA" sz="1600" dirty="0">
                <a:latin typeface="Consolas" panose="020B0609020204030204" pitchFamily="49" charset="0"/>
                <a:cs typeface="Consolas" panose="020B0609020204030204" pitchFamily="49" charset="0"/>
              </a:rPr>
              <a:t>1110	</a:t>
            </a:r>
            <a:r>
              <a:rPr lang="en-CA" sz="1600" dirty="0" smtClean="0">
                <a:latin typeface="Consolas" panose="020B0609020204030204" pitchFamily="49" charset="0"/>
                <a:cs typeface="Consolas" panose="020B0609020204030204" pitchFamily="49" charset="0"/>
              </a:rPr>
              <a:t>e</a:t>
            </a:r>
            <a:endParaRPr lang="en-CA" sz="1600" dirty="0">
              <a:solidFill>
                <a:srgbClr val="FF0000"/>
              </a:solidFill>
              <a:latin typeface="Consolas" panose="020B0609020204030204" pitchFamily="49" charset="0"/>
              <a:cs typeface="Consolas" panose="020B0609020204030204" pitchFamily="49" charset="0"/>
            </a:endParaRPr>
          </a:p>
          <a:p>
            <a:pPr marL="0" indent="0" algn="ctr">
              <a:buNone/>
            </a:pPr>
            <a:r>
              <a:rPr lang="en-CA" sz="1600" dirty="0" smtClean="0">
                <a:solidFill>
                  <a:schemeClr val="bg1">
                    <a:lumMod val="75000"/>
                  </a:schemeClr>
                </a:solidFill>
                <a:latin typeface="Consolas" panose="020B0609020204030204" pitchFamily="49" charset="0"/>
                <a:cs typeface="Consolas" panose="020B0609020204030204" pitchFamily="49" charset="0"/>
              </a:rPr>
              <a:t>0b</a:t>
            </a:r>
            <a:r>
              <a:rPr lang="en-CA" sz="1600" dirty="0" smtClean="0">
                <a:latin typeface="Consolas" panose="020B0609020204030204" pitchFamily="49" charset="0"/>
                <a:cs typeface="Consolas" panose="020B0609020204030204" pitchFamily="49" charset="0"/>
              </a:rPr>
              <a:t>1111</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f</a:t>
            </a:r>
            <a:endParaRPr lang="en-CA" sz="1600" dirty="0">
              <a:solidFill>
                <a:srgbClr val="FF0000"/>
              </a:solidFill>
              <a:latin typeface="Consolas" panose="020B0609020204030204" pitchFamily="49" charset="0"/>
              <a:cs typeface="Consolas" panose="020B0609020204030204" pitchFamily="49" charset="0"/>
            </a:endParaRPr>
          </a:p>
        </p:txBody>
      </p:sp>
      <p:sp>
        <p:nvSpPr>
          <p:cNvPr id="6" name="Rectangle 5"/>
          <p:cNvSpPr/>
          <p:nvPr/>
        </p:nvSpPr>
        <p:spPr>
          <a:xfrm>
            <a:off x="2123728" y="3926959"/>
            <a:ext cx="5462714" cy="1323439"/>
          </a:xfrm>
          <a:prstGeom prst="rect">
            <a:avLst/>
          </a:prstGeom>
        </p:spPr>
        <p:txBody>
          <a:bodyPr wrap="none">
            <a:spAutoFit/>
          </a:bodyPr>
          <a:lstStyle/>
          <a:p>
            <a:r>
              <a:rPr lang="en-CA" sz="2000" dirty="0" smtClean="0">
                <a:solidFill>
                  <a:prstClr val="black"/>
                </a:solidFill>
                <a:latin typeface="Georgia" panose="02040502050405020303" pitchFamily="18" charset="0"/>
                <a:cs typeface="Arial" pitchFamily="34" charset="0"/>
              </a:rPr>
              <a:t>This 4-bit translation represents</a:t>
            </a:r>
          </a:p>
          <a:p>
            <a:pPr algn="ctr"/>
            <a:r>
              <a:rPr lang="en-CA" sz="2000" dirty="0" smtClean="0">
                <a:solidFill>
                  <a:schemeClr val="bg1">
                    <a:lumMod val="75000"/>
                  </a:schemeClr>
                </a:solidFill>
                <a:latin typeface="Consolas" panose="020B0609020204030204" pitchFamily="49" charset="0"/>
                <a:cs typeface="Consolas" panose="020B0609020204030204" pitchFamily="49" charset="0"/>
              </a:rPr>
              <a:t>    0b</a:t>
            </a:r>
            <a:r>
              <a:rPr lang="en-CA" sz="2000" dirty="0" smtClean="0">
                <a:latin typeface="Consolas" panose="020B0609020204030204" pitchFamily="49" charset="0"/>
                <a:cs typeface="Consolas" panose="020B0609020204030204" pitchFamily="49" charset="0"/>
              </a:rPr>
              <a:t>1101100111100001101010100111110</a:t>
            </a:r>
          </a:p>
          <a:p>
            <a:endParaRPr lang="en-CA" sz="2000" dirty="0" smtClean="0">
              <a:solidFill>
                <a:prstClr val="black"/>
              </a:solidFill>
              <a:latin typeface="Georgia" panose="02040502050405020303" pitchFamily="18" charset="0"/>
              <a:cs typeface="Arial" pitchFamily="34" charset="0"/>
            </a:endParaRPr>
          </a:p>
          <a:p>
            <a:r>
              <a:rPr lang="en-CA" sz="2000" dirty="0">
                <a:solidFill>
                  <a:prstClr val="black"/>
                </a:solidFill>
                <a:latin typeface="Georgia" panose="02040502050405020303" pitchFamily="18" charset="0"/>
                <a:cs typeface="Arial" pitchFamily="34" charset="0"/>
              </a:rPr>
              <a:t>  </a:t>
            </a:r>
            <a:r>
              <a:rPr lang="en-CA" sz="2000" dirty="0" smtClean="0">
                <a:solidFill>
                  <a:prstClr val="black"/>
                </a:solidFill>
                <a:latin typeface="Georgia" panose="02040502050405020303" pitchFamily="18" charset="0"/>
                <a:cs typeface="Arial" pitchFamily="34" charset="0"/>
              </a:rPr>
              <a:t> – We stripped off the leading </a:t>
            </a:r>
            <a:r>
              <a:rPr lang="en-CA" sz="2000" dirty="0" smtClean="0">
                <a:solidFill>
                  <a:prstClr val="black"/>
                </a:solidFill>
                <a:latin typeface="Consolas" panose="020B0609020204030204" pitchFamily="49" charset="0"/>
                <a:cs typeface="Consolas" panose="020B0609020204030204" pitchFamily="49" charset="0"/>
              </a:rPr>
              <a:t>0</a:t>
            </a:r>
            <a:endParaRPr lang="en-CA" sz="2000" dirty="0">
              <a:solidFill>
                <a:prstClr val="black"/>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417593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Hexadecimal numbers</a:t>
            </a:r>
            <a:endParaRPr lang="en-CA" dirty="0"/>
          </a:p>
        </p:txBody>
      </p:sp>
      <p:sp>
        <p:nvSpPr>
          <p:cNvPr id="3" name="Content Placeholder 2"/>
          <p:cNvSpPr>
            <a:spLocks noGrp="1"/>
          </p:cNvSpPr>
          <p:nvPr>
            <p:ph idx="1"/>
          </p:nvPr>
        </p:nvSpPr>
        <p:spPr/>
        <p:txBody>
          <a:bodyPr/>
          <a:lstStyle/>
          <a:p>
            <a:r>
              <a:rPr lang="en-CA" dirty="0" smtClean="0"/>
              <a:t>What we are actually doing is representing the numbers in base 16</a:t>
            </a:r>
          </a:p>
          <a:p>
            <a:pPr lvl="1"/>
            <a:r>
              <a:rPr lang="en-CA" dirty="0" smtClean="0"/>
              <a:t>This is called </a:t>
            </a:r>
            <a:r>
              <a:rPr lang="en-CA" i="1" dirty="0" smtClean="0"/>
              <a:t>hexadecimal </a:t>
            </a:r>
            <a:r>
              <a:rPr lang="en-CA" dirty="0" smtClean="0"/>
              <a:t>(base six-and-ten)</a:t>
            </a:r>
            <a:endParaRPr lang="en-CA" dirty="0"/>
          </a:p>
          <a:p>
            <a:pPr lvl="1"/>
            <a:r>
              <a:rPr lang="en-CA" dirty="0" smtClean="0"/>
              <a:t>Often abbreviated as </a:t>
            </a:r>
            <a:r>
              <a:rPr lang="en-CA" i="1" dirty="0" smtClean="0"/>
              <a:t>“hex”</a:t>
            </a:r>
          </a:p>
          <a:p>
            <a:pPr lvl="1"/>
            <a:r>
              <a:rPr lang="en-CA" dirty="0" smtClean="0"/>
              <a:t>This is where the “x” comes form in </a:t>
            </a:r>
            <a:r>
              <a:rPr lang="en-CA" dirty="0" smtClean="0">
                <a:latin typeface="Consolas" panose="020B0609020204030204" pitchFamily="49" charset="0"/>
                <a:cs typeface="Consolas" panose="020B0609020204030204" pitchFamily="49" charset="0"/>
              </a:rPr>
              <a:t>"0x"</a:t>
            </a:r>
          </a:p>
          <a:p>
            <a:pPr lvl="1"/>
            <a:r>
              <a:rPr lang="en-CA" dirty="0" smtClean="0"/>
              <a:t>Again just like	binary uses two digits:		</a:t>
            </a:r>
            <a:r>
              <a:rPr lang="en-CA" dirty="0" smtClean="0">
                <a:latin typeface="Consolas" panose="020B0609020204030204" pitchFamily="49" charset="0"/>
                <a:cs typeface="Consolas" panose="020B0609020204030204" pitchFamily="49" charset="0"/>
              </a:rPr>
              <a:t>0</a:t>
            </a:r>
            <a:r>
              <a:rPr lang="en-CA" dirty="0" smtClean="0"/>
              <a:t> and </a:t>
            </a:r>
            <a:r>
              <a:rPr lang="en-CA" dirty="0" smtClean="0">
                <a:latin typeface="Consolas" panose="020B0609020204030204" pitchFamily="49" charset="0"/>
                <a:cs typeface="Consolas" panose="020B0609020204030204" pitchFamily="49" charset="0"/>
              </a:rPr>
              <a:t>1</a:t>
            </a:r>
          </a:p>
          <a:p>
            <a:pPr marL="457200" lvl="1" indent="0">
              <a:buNone/>
            </a:pPr>
            <a:r>
              <a:rPr lang="en-CA" dirty="0" smtClean="0"/>
              <a:t>			decimal uses ten digits:		</a:t>
            </a:r>
            <a:r>
              <a:rPr lang="en-CA" dirty="0" smtClean="0">
                <a:latin typeface="Times New Roman" panose="02020603050405020304" pitchFamily="18" charset="0"/>
                <a:cs typeface="Times New Roman" panose="02020603050405020304" pitchFamily="18" charset="0"/>
              </a:rPr>
              <a:t>0</a:t>
            </a:r>
            <a:r>
              <a:rPr lang="en-CA" dirty="0" smtClean="0"/>
              <a:t> through </a:t>
            </a:r>
            <a:r>
              <a:rPr lang="en-CA" dirty="0" smtClean="0">
                <a:latin typeface="Times New Roman" panose="02020603050405020304" pitchFamily="18" charset="0"/>
                <a:cs typeface="Times New Roman" panose="02020603050405020304" pitchFamily="18" charset="0"/>
              </a:rPr>
              <a:t>9</a:t>
            </a:r>
          </a:p>
          <a:p>
            <a:pPr marL="457200" lvl="1" indent="0">
              <a:buNone/>
            </a:pPr>
            <a:r>
              <a:rPr lang="en-CA" dirty="0"/>
              <a:t>	</a:t>
            </a:r>
            <a:r>
              <a:rPr lang="en-CA" dirty="0" smtClean="0"/>
              <a:t>		hexadecimal uses sixteen digits	</a:t>
            </a:r>
            <a:r>
              <a:rPr lang="en-CA" dirty="0" smtClean="0">
                <a:latin typeface="Consolas" panose="020B0609020204030204" pitchFamily="49" charset="0"/>
                <a:cs typeface="Consolas" panose="020B0609020204030204" pitchFamily="49" charset="0"/>
              </a:rPr>
              <a:t>0</a:t>
            </a:r>
            <a:r>
              <a:rPr lang="en-CA" dirty="0" smtClean="0"/>
              <a:t> through </a:t>
            </a:r>
            <a:r>
              <a:rPr lang="en-CA" dirty="0" smtClean="0">
                <a:latin typeface="Consolas" panose="020B0609020204030204" pitchFamily="49" charset="0"/>
                <a:cs typeface="Consolas" panose="020B0609020204030204" pitchFamily="49" charset="0"/>
              </a:rPr>
              <a:t>f</a:t>
            </a:r>
          </a:p>
          <a:p>
            <a:pPr marL="457200" lvl="1" indent="0">
              <a:buNone/>
            </a:pPr>
            <a:endParaRPr lang="en-CA" dirty="0"/>
          </a:p>
          <a:p>
            <a:pPr marL="400050"/>
            <a:r>
              <a:rPr lang="en-CA" dirty="0" smtClean="0"/>
              <a:t>It is used for nothing more than a compact representation of binary</a:t>
            </a:r>
          </a:p>
          <a:p>
            <a:pPr marL="800100" lvl="1"/>
            <a:r>
              <a:rPr lang="en-CA" dirty="0" smtClean="0"/>
              <a:t>Conversion between decimal and hex and vice versa  is difficult</a:t>
            </a:r>
          </a:p>
          <a:p>
            <a:pPr marL="800100" lvl="1"/>
            <a:r>
              <a:rPr lang="en-CA" dirty="0" smtClean="0"/>
              <a:t>To convert between binary and hex is easy</a:t>
            </a:r>
          </a:p>
          <a:p>
            <a:pPr marL="1200150" lvl="2"/>
            <a:r>
              <a:rPr lang="en-CA" dirty="0" smtClean="0"/>
              <a:t>Just remember to always start at the radix point</a:t>
            </a:r>
          </a:p>
        </p:txBody>
      </p:sp>
    </p:spTree>
    <p:extLst>
      <p:ext uri="{BB962C8B-B14F-4D97-AF65-F5344CB8AC3E}">
        <p14:creationId xmlns:p14="http://schemas.microsoft.com/office/powerpoint/2010/main" val="1736911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Hexadecimal numbers</a:t>
            </a:r>
            <a:endParaRPr lang="en-CA" dirty="0"/>
          </a:p>
        </p:txBody>
      </p:sp>
      <p:sp>
        <p:nvSpPr>
          <p:cNvPr id="3" name="Content Placeholder 2"/>
          <p:cNvSpPr>
            <a:spLocks noGrp="1"/>
          </p:cNvSpPr>
          <p:nvPr>
            <p:ph idx="1"/>
          </p:nvPr>
        </p:nvSpPr>
        <p:spPr/>
        <p:txBody>
          <a:bodyPr/>
          <a:lstStyle/>
          <a:p>
            <a:r>
              <a:rPr lang="en-CA" dirty="0" smtClean="0"/>
              <a:t>What you really need to know for this course: </a:t>
            </a:r>
            <a:r>
              <a:rPr lang="en-CA" dirty="0" smtClean="0">
                <a:latin typeface="Consolas" panose="020B0609020204030204" pitchFamily="49" charset="0"/>
                <a:cs typeface="Consolas" panose="020B0609020204030204" pitchFamily="49" charset="0"/>
              </a:rPr>
              <a:t>9</a:t>
            </a:r>
            <a:r>
              <a:rPr lang="en-CA" sz="1000" dirty="0" smtClean="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t>
            </a:r>
            <a:r>
              <a:rPr lang="en-CA" sz="1000" dirty="0" smtClean="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1</a:t>
            </a:r>
            <a:r>
              <a:rPr lang="en-CA" sz="1000" dirty="0" smtClean="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t>
            </a:r>
            <a:r>
              <a:rPr lang="en-CA" sz="1000" dirty="0" smtClean="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a:t>
            </a:r>
            <a:r>
              <a:rPr lang="en-CA" dirty="0" smtClean="0"/>
              <a:t>, </a:t>
            </a:r>
            <a:r>
              <a:rPr lang="en-CA" dirty="0" smtClean="0">
                <a:latin typeface="Consolas" panose="020B0609020204030204" pitchFamily="49" charset="0"/>
                <a:cs typeface="Consolas" panose="020B0609020204030204" pitchFamily="49" charset="0"/>
              </a:rPr>
              <a:t>f</a:t>
            </a:r>
            <a:r>
              <a:rPr lang="en-CA" sz="1000" dirty="0" smtClean="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t>
            </a:r>
            <a:r>
              <a:rPr lang="en-CA" sz="1000" dirty="0" smtClean="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1</a:t>
            </a:r>
            <a:r>
              <a:rPr lang="en-CA" sz="1000" dirty="0" smtClean="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t>
            </a:r>
            <a:r>
              <a:rPr lang="en-CA" sz="1000" dirty="0" smtClean="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10</a:t>
            </a:r>
          </a:p>
          <a:p>
            <a:pPr lvl="1"/>
            <a:r>
              <a:rPr lang="en-CA" dirty="0" smtClean="0"/>
              <a:t>These are consecutive hexadecimal numbers</a:t>
            </a:r>
          </a:p>
        </p:txBody>
      </p:sp>
      <p:sp>
        <p:nvSpPr>
          <p:cNvPr id="4" name="Rectangle 3"/>
          <p:cNvSpPr/>
          <p:nvPr/>
        </p:nvSpPr>
        <p:spPr>
          <a:xfrm>
            <a:off x="611560" y="2319384"/>
            <a:ext cx="4572000" cy="4524315"/>
          </a:xfrm>
          <a:prstGeom prst="rect">
            <a:avLst/>
          </a:prstGeom>
        </p:spPr>
        <p:txBody>
          <a:bodyPr>
            <a:spAutoFit/>
          </a:bodyPr>
          <a:lstStyle/>
          <a:p>
            <a:pPr algn="ctr"/>
            <a:r>
              <a:rPr lang="en-CA" dirty="0" smtClean="0">
                <a:latin typeface="Consolas" panose="020B0609020204030204" pitchFamily="49" charset="0"/>
                <a:cs typeface="Consolas" panose="020B0609020204030204" pitchFamily="49" charset="0"/>
              </a:rPr>
              <a:t>0x27a932f8</a:t>
            </a:r>
            <a:endParaRPr lang="en-CA" dirty="0">
              <a:latin typeface="Consolas" panose="020B0609020204030204" pitchFamily="49" charset="0"/>
              <a:cs typeface="Consolas" panose="020B0609020204030204" pitchFamily="49" charset="0"/>
            </a:endParaRPr>
          </a:p>
          <a:p>
            <a:pPr marL="0" indent="0" algn="ctr">
              <a:buNone/>
            </a:pPr>
            <a:r>
              <a:rPr lang="en-CA" dirty="0" smtClean="0">
                <a:latin typeface="Consolas" panose="020B0609020204030204" pitchFamily="49" charset="0"/>
                <a:cs typeface="Consolas" panose="020B0609020204030204" pitchFamily="49" charset="0"/>
              </a:rPr>
              <a:t>0x27a932f9</a:t>
            </a:r>
            <a:endParaRPr lang="en-CA" dirty="0">
              <a:latin typeface="Consolas" panose="020B0609020204030204" pitchFamily="49" charset="0"/>
              <a:cs typeface="Consolas" panose="020B0609020204030204" pitchFamily="49" charset="0"/>
            </a:endParaRPr>
          </a:p>
          <a:p>
            <a:pPr marL="0" indent="0" algn="ctr">
              <a:buNone/>
            </a:pPr>
            <a:r>
              <a:rPr lang="en-CA" dirty="0">
                <a:latin typeface="Consolas" panose="020B0609020204030204" pitchFamily="49" charset="0"/>
                <a:cs typeface="Consolas" panose="020B0609020204030204" pitchFamily="49" charset="0"/>
              </a:rPr>
              <a:t>0x27a932fa</a:t>
            </a:r>
          </a:p>
          <a:p>
            <a:pPr marL="0" indent="0" algn="ctr">
              <a:buNone/>
            </a:pPr>
            <a:r>
              <a:rPr lang="en-CA" dirty="0">
                <a:latin typeface="Consolas" panose="020B0609020204030204" pitchFamily="49" charset="0"/>
                <a:cs typeface="Consolas" panose="020B0609020204030204" pitchFamily="49" charset="0"/>
              </a:rPr>
              <a:t>0x27a932fb</a:t>
            </a:r>
          </a:p>
          <a:p>
            <a:pPr marL="0" indent="0" algn="ctr">
              <a:buNone/>
            </a:pPr>
            <a:r>
              <a:rPr lang="en-CA" dirty="0">
                <a:latin typeface="Consolas" panose="020B0609020204030204" pitchFamily="49" charset="0"/>
                <a:cs typeface="Consolas" panose="020B0609020204030204" pitchFamily="49" charset="0"/>
              </a:rPr>
              <a:t>0x27a932fc</a:t>
            </a:r>
          </a:p>
          <a:p>
            <a:pPr marL="0" indent="0" algn="ctr">
              <a:buNone/>
            </a:pPr>
            <a:r>
              <a:rPr lang="en-CA" dirty="0">
                <a:latin typeface="Consolas" panose="020B0609020204030204" pitchFamily="49" charset="0"/>
                <a:cs typeface="Consolas" panose="020B0609020204030204" pitchFamily="49" charset="0"/>
              </a:rPr>
              <a:t>0x27a932fd</a:t>
            </a:r>
          </a:p>
          <a:p>
            <a:pPr marL="0" indent="0" algn="ctr">
              <a:buNone/>
            </a:pPr>
            <a:r>
              <a:rPr lang="en-CA" dirty="0">
                <a:latin typeface="Consolas" panose="020B0609020204030204" pitchFamily="49" charset="0"/>
                <a:cs typeface="Consolas" panose="020B0609020204030204" pitchFamily="49" charset="0"/>
              </a:rPr>
              <a:t>0x27a932fe</a:t>
            </a:r>
          </a:p>
          <a:p>
            <a:pPr marL="0" indent="0" algn="ctr">
              <a:buNone/>
            </a:pPr>
            <a:r>
              <a:rPr lang="en-CA" dirty="0">
                <a:solidFill>
                  <a:srgbClr val="FF0000"/>
                </a:solidFill>
                <a:latin typeface="Consolas" panose="020B0609020204030204" pitchFamily="49" charset="0"/>
                <a:cs typeface="Consolas" panose="020B0609020204030204" pitchFamily="49" charset="0"/>
              </a:rPr>
              <a:t>0x27a932ff</a:t>
            </a:r>
          </a:p>
          <a:p>
            <a:pPr marL="0" indent="0" algn="ctr">
              <a:buNone/>
            </a:pPr>
            <a:r>
              <a:rPr lang="en-CA" dirty="0">
                <a:solidFill>
                  <a:srgbClr val="FF0000"/>
                </a:solidFill>
                <a:latin typeface="Consolas" panose="020B0609020204030204" pitchFamily="49" charset="0"/>
                <a:cs typeface="Consolas" panose="020B0609020204030204" pitchFamily="49" charset="0"/>
              </a:rPr>
              <a:t>0x27a93300</a:t>
            </a:r>
          </a:p>
          <a:p>
            <a:pPr marL="0" indent="0" algn="ctr">
              <a:buNone/>
            </a:pPr>
            <a:r>
              <a:rPr lang="en-CA" dirty="0">
                <a:latin typeface="Consolas" panose="020B0609020204030204" pitchFamily="49" charset="0"/>
                <a:cs typeface="Consolas" panose="020B0609020204030204" pitchFamily="49" charset="0"/>
              </a:rPr>
              <a:t>0x27a93301</a:t>
            </a:r>
          </a:p>
          <a:p>
            <a:pPr marL="0" indent="0" algn="ctr">
              <a:buNone/>
            </a:pPr>
            <a:r>
              <a:rPr lang="en-CA" dirty="0">
                <a:latin typeface="Consolas" panose="020B0609020204030204" pitchFamily="49" charset="0"/>
                <a:cs typeface="Consolas" panose="020B0609020204030204" pitchFamily="49" charset="0"/>
              </a:rPr>
              <a:t>0x27a93302</a:t>
            </a:r>
          </a:p>
          <a:p>
            <a:pPr marL="0" indent="0" algn="ctr">
              <a:buNone/>
            </a:pPr>
            <a:r>
              <a:rPr lang="en-CA" dirty="0">
                <a:latin typeface="Consolas" panose="020B0609020204030204" pitchFamily="49" charset="0"/>
                <a:cs typeface="Consolas" panose="020B0609020204030204" pitchFamily="49" charset="0"/>
              </a:rPr>
              <a:t>0x27a93303</a:t>
            </a:r>
          </a:p>
          <a:p>
            <a:pPr marL="0" indent="0" algn="ctr">
              <a:buNone/>
            </a:pPr>
            <a:r>
              <a:rPr lang="en-CA" dirty="0">
                <a:latin typeface="Consolas" panose="020B0609020204030204" pitchFamily="49" charset="0"/>
                <a:cs typeface="Consolas" panose="020B0609020204030204" pitchFamily="49" charset="0"/>
              </a:rPr>
              <a:t>0x27a93304</a:t>
            </a:r>
          </a:p>
          <a:p>
            <a:pPr marL="0" indent="0" algn="ctr">
              <a:buNone/>
            </a:pPr>
            <a:r>
              <a:rPr lang="en-CA" dirty="0">
                <a:latin typeface="Consolas" panose="020B0609020204030204" pitchFamily="49" charset="0"/>
                <a:cs typeface="Consolas" panose="020B0609020204030204" pitchFamily="49" charset="0"/>
              </a:rPr>
              <a:t>0x27a93305</a:t>
            </a:r>
          </a:p>
          <a:p>
            <a:pPr marL="0" indent="0" algn="ctr">
              <a:buNone/>
            </a:pPr>
            <a:r>
              <a:rPr lang="en-CA" dirty="0">
                <a:latin typeface="Consolas" panose="020B0609020204030204" pitchFamily="49" charset="0"/>
                <a:cs typeface="Consolas" panose="020B0609020204030204" pitchFamily="49" charset="0"/>
              </a:rPr>
              <a:t>0x27a93306</a:t>
            </a:r>
          </a:p>
          <a:p>
            <a:pPr marL="0" indent="0" algn="ctr">
              <a:buNone/>
            </a:pPr>
            <a:r>
              <a:rPr lang="en-CA" dirty="0">
                <a:latin typeface="Consolas" panose="020B0609020204030204" pitchFamily="49" charset="0"/>
                <a:cs typeface="Consolas" panose="020B0609020204030204" pitchFamily="49" charset="0"/>
              </a:rPr>
              <a:t>0x27a93307</a:t>
            </a:r>
          </a:p>
        </p:txBody>
      </p:sp>
      <p:sp>
        <p:nvSpPr>
          <p:cNvPr id="5" name="Rectangle 4"/>
          <p:cNvSpPr/>
          <p:nvPr/>
        </p:nvSpPr>
        <p:spPr>
          <a:xfrm>
            <a:off x="3491880" y="2319384"/>
            <a:ext cx="4572000" cy="4524315"/>
          </a:xfrm>
          <a:prstGeom prst="rect">
            <a:avLst/>
          </a:prstGeom>
        </p:spPr>
        <p:txBody>
          <a:bodyPr>
            <a:spAutoFit/>
          </a:bodyPr>
          <a:lstStyle/>
          <a:p>
            <a:pPr marL="0" indent="0" algn="ctr">
              <a:buNone/>
            </a:pPr>
            <a:r>
              <a:rPr lang="en-CA" dirty="0" smtClean="0">
                <a:latin typeface="Consolas" panose="020B0609020204030204" pitchFamily="49" charset="0"/>
                <a:cs typeface="Consolas" panose="020B0609020204030204" pitchFamily="49" charset="0"/>
              </a:rPr>
              <a:t>0x27a93307</a:t>
            </a:r>
          </a:p>
          <a:p>
            <a:pPr algn="ctr"/>
            <a:r>
              <a:rPr lang="en-CA" dirty="0" smtClean="0">
                <a:latin typeface="Consolas" panose="020B0609020204030204" pitchFamily="49" charset="0"/>
                <a:cs typeface="Consolas" panose="020B0609020204030204" pitchFamily="49" charset="0"/>
              </a:rPr>
              <a:t>0x27a93308</a:t>
            </a:r>
            <a:endParaRPr lang="en-CA" dirty="0">
              <a:latin typeface="Consolas" panose="020B0609020204030204" pitchFamily="49" charset="0"/>
              <a:cs typeface="Consolas" panose="020B0609020204030204" pitchFamily="49" charset="0"/>
            </a:endParaRPr>
          </a:p>
          <a:p>
            <a:pPr algn="ctr"/>
            <a:r>
              <a:rPr lang="en-CA" dirty="0" smtClean="0">
                <a:latin typeface="Consolas" panose="020B0609020204030204" pitchFamily="49" charset="0"/>
                <a:cs typeface="Consolas" panose="020B0609020204030204" pitchFamily="49" charset="0"/>
              </a:rPr>
              <a:t>0x27a93309</a:t>
            </a:r>
            <a:endParaRPr lang="en-CA" dirty="0">
              <a:latin typeface="Consolas" panose="020B0609020204030204" pitchFamily="49" charset="0"/>
              <a:cs typeface="Consolas" panose="020B0609020204030204" pitchFamily="49" charset="0"/>
            </a:endParaRPr>
          </a:p>
          <a:p>
            <a:pPr algn="ctr"/>
            <a:r>
              <a:rPr lang="en-CA" dirty="0" smtClean="0">
                <a:latin typeface="Consolas" panose="020B0609020204030204" pitchFamily="49" charset="0"/>
                <a:cs typeface="Consolas" panose="020B0609020204030204" pitchFamily="49" charset="0"/>
              </a:rPr>
              <a:t>0x27a9330a</a:t>
            </a:r>
            <a:endParaRPr lang="en-CA" dirty="0">
              <a:latin typeface="Consolas" panose="020B0609020204030204" pitchFamily="49" charset="0"/>
              <a:cs typeface="Consolas" panose="020B0609020204030204" pitchFamily="49" charset="0"/>
            </a:endParaRPr>
          </a:p>
          <a:p>
            <a:pPr algn="ctr"/>
            <a:r>
              <a:rPr lang="en-CA" dirty="0" smtClean="0">
                <a:latin typeface="Consolas" panose="020B0609020204030204" pitchFamily="49" charset="0"/>
                <a:cs typeface="Consolas" panose="020B0609020204030204" pitchFamily="49" charset="0"/>
              </a:rPr>
              <a:t>0x27a9330b</a:t>
            </a:r>
            <a:endParaRPr lang="en-CA" dirty="0">
              <a:latin typeface="Consolas" panose="020B0609020204030204" pitchFamily="49" charset="0"/>
              <a:cs typeface="Consolas" panose="020B0609020204030204" pitchFamily="49" charset="0"/>
            </a:endParaRPr>
          </a:p>
          <a:p>
            <a:pPr algn="ctr"/>
            <a:r>
              <a:rPr lang="en-CA" dirty="0" smtClean="0">
                <a:latin typeface="Consolas" panose="020B0609020204030204" pitchFamily="49" charset="0"/>
                <a:cs typeface="Consolas" panose="020B0609020204030204" pitchFamily="49" charset="0"/>
              </a:rPr>
              <a:t>0x27a9330c</a:t>
            </a:r>
            <a:endParaRPr lang="en-CA" dirty="0">
              <a:latin typeface="Consolas" panose="020B0609020204030204" pitchFamily="49" charset="0"/>
              <a:cs typeface="Consolas" panose="020B0609020204030204" pitchFamily="49" charset="0"/>
            </a:endParaRPr>
          </a:p>
          <a:p>
            <a:pPr algn="ctr"/>
            <a:r>
              <a:rPr lang="en-CA" dirty="0" smtClean="0">
                <a:latin typeface="Consolas" panose="020B0609020204030204" pitchFamily="49" charset="0"/>
                <a:cs typeface="Consolas" panose="020B0609020204030204" pitchFamily="49" charset="0"/>
              </a:rPr>
              <a:t>0x27a9330d</a:t>
            </a:r>
          </a:p>
          <a:p>
            <a:pPr algn="ctr"/>
            <a:r>
              <a:rPr lang="en-CA" dirty="0" smtClean="0">
                <a:latin typeface="Consolas" panose="020B0609020204030204" pitchFamily="49" charset="0"/>
                <a:cs typeface="Consolas" panose="020B0609020204030204" pitchFamily="49" charset="0"/>
              </a:rPr>
              <a:t>0x27a9330e</a:t>
            </a:r>
            <a:endParaRPr lang="en-CA" dirty="0">
              <a:latin typeface="Consolas" panose="020B0609020204030204" pitchFamily="49" charset="0"/>
              <a:cs typeface="Consolas" panose="020B0609020204030204" pitchFamily="49" charset="0"/>
            </a:endParaRPr>
          </a:p>
          <a:p>
            <a:pPr algn="ctr"/>
            <a:r>
              <a:rPr lang="en-CA" dirty="0" smtClean="0">
                <a:solidFill>
                  <a:srgbClr val="FF0000"/>
                </a:solidFill>
                <a:latin typeface="Consolas" panose="020B0609020204030204" pitchFamily="49" charset="0"/>
                <a:cs typeface="Consolas" panose="020B0609020204030204" pitchFamily="49" charset="0"/>
              </a:rPr>
              <a:t>0x27a9330f</a:t>
            </a:r>
            <a:endParaRPr lang="en-CA" dirty="0">
              <a:solidFill>
                <a:srgbClr val="FF0000"/>
              </a:solidFill>
              <a:latin typeface="Consolas" panose="020B0609020204030204" pitchFamily="49" charset="0"/>
              <a:cs typeface="Consolas" panose="020B0609020204030204" pitchFamily="49" charset="0"/>
            </a:endParaRPr>
          </a:p>
          <a:p>
            <a:pPr algn="ctr"/>
            <a:r>
              <a:rPr lang="en-CA" dirty="0" smtClean="0">
                <a:solidFill>
                  <a:srgbClr val="FF0000"/>
                </a:solidFill>
                <a:latin typeface="Consolas" panose="020B0609020204030204" pitchFamily="49" charset="0"/>
                <a:cs typeface="Consolas" panose="020B0609020204030204" pitchFamily="49" charset="0"/>
              </a:rPr>
              <a:t>0x27a93310</a:t>
            </a:r>
            <a:endParaRPr lang="en-CA" dirty="0">
              <a:solidFill>
                <a:srgbClr val="FF0000"/>
              </a:solidFill>
              <a:latin typeface="Consolas" panose="020B0609020204030204" pitchFamily="49" charset="0"/>
              <a:cs typeface="Consolas" panose="020B0609020204030204" pitchFamily="49" charset="0"/>
            </a:endParaRPr>
          </a:p>
          <a:p>
            <a:pPr algn="ctr"/>
            <a:r>
              <a:rPr lang="en-CA" dirty="0" smtClean="0">
                <a:latin typeface="Consolas" panose="020B0609020204030204" pitchFamily="49" charset="0"/>
                <a:cs typeface="Consolas" panose="020B0609020204030204" pitchFamily="49" charset="0"/>
              </a:rPr>
              <a:t>0x27a93311</a:t>
            </a:r>
            <a:endParaRPr lang="en-CA" dirty="0">
              <a:latin typeface="Consolas" panose="020B0609020204030204" pitchFamily="49" charset="0"/>
              <a:cs typeface="Consolas" panose="020B0609020204030204" pitchFamily="49" charset="0"/>
            </a:endParaRPr>
          </a:p>
          <a:p>
            <a:pPr algn="ctr"/>
            <a:r>
              <a:rPr lang="en-CA" dirty="0" smtClean="0">
                <a:latin typeface="Consolas" panose="020B0609020204030204" pitchFamily="49" charset="0"/>
                <a:cs typeface="Consolas" panose="020B0609020204030204" pitchFamily="49" charset="0"/>
              </a:rPr>
              <a:t>0x27a93312</a:t>
            </a:r>
            <a:endParaRPr lang="en-CA" dirty="0">
              <a:latin typeface="Consolas" panose="020B0609020204030204" pitchFamily="49" charset="0"/>
              <a:cs typeface="Consolas" panose="020B0609020204030204" pitchFamily="49" charset="0"/>
            </a:endParaRPr>
          </a:p>
          <a:p>
            <a:pPr algn="ctr"/>
            <a:r>
              <a:rPr lang="en-CA" dirty="0" smtClean="0">
                <a:latin typeface="Consolas" panose="020B0609020204030204" pitchFamily="49" charset="0"/>
                <a:cs typeface="Consolas" panose="020B0609020204030204" pitchFamily="49" charset="0"/>
              </a:rPr>
              <a:t>0x27a93313</a:t>
            </a:r>
            <a:endParaRPr lang="en-CA" dirty="0">
              <a:latin typeface="Consolas" panose="020B0609020204030204" pitchFamily="49" charset="0"/>
              <a:cs typeface="Consolas" panose="020B0609020204030204" pitchFamily="49" charset="0"/>
            </a:endParaRPr>
          </a:p>
          <a:p>
            <a:pPr algn="ctr"/>
            <a:r>
              <a:rPr lang="en-CA" dirty="0" smtClean="0">
                <a:latin typeface="Consolas" panose="020B0609020204030204" pitchFamily="49" charset="0"/>
                <a:cs typeface="Consolas" panose="020B0609020204030204" pitchFamily="49" charset="0"/>
              </a:rPr>
              <a:t>0x27a93314</a:t>
            </a:r>
            <a:endParaRPr lang="en-CA" dirty="0">
              <a:latin typeface="Consolas" panose="020B0609020204030204" pitchFamily="49" charset="0"/>
              <a:cs typeface="Consolas" panose="020B0609020204030204" pitchFamily="49" charset="0"/>
            </a:endParaRPr>
          </a:p>
          <a:p>
            <a:pPr algn="ctr"/>
            <a:r>
              <a:rPr lang="en-CA" dirty="0" smtClean="0">
                <a:latin typeface="Consolas" panose="020B0609020204030204" pitchFamily="49" charset="0"/>
                <a:cs typeface="Consolas" panose="020B0609020204030204" pitchFamily="49" charset="0"/>
              </a:rPr>
              <a:t>0x27a93315</a:t>
            </a:r>
          </a:p>
          <a:p>
            <a:pPr algn="ctr"/>
            <a:r>
              <a:rPr lang="en-CA" dirty="0" smtClean="0">
                <a:latin typeface="Consolas" panose="020B0609020204030204" pitchFamily="49" charset="0"/>
                <a:cs typeface="Consolas" panose="020B0609020204030204" pitchFamily="49" charset="0"/>
              </a:rPr>
              <a:t>0x27a93316</a:t>
            </a: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97330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that computer use binary numbers</a:t>
            </a:r>
          </a:p>
          <a:p>
            <a:pPr lvl="1"/>
            <a:r>
              <a:rPr lang="en-CA" dirty="0" smtClean="0"/>
              <a:t>Know that the digits </a:t>
            </a:r>
            <a:r>
              <a:rPr lang="en-CA" dirty="0" smtClean="0">
                <a:latin typeface="Consolas" panose="020B0609020204030204" pitchFamily="49" charset="0"/>
                <a:cs typeface="Consolas" panose="020B0609020204030204" pitchFamily="49" charset="0"/>
              </a:rPr>
              <a:t>0</a:t>
            </a:r>
            <a:r>
              <a:rPr lang="en-CA" dirty="0" smtClean="0"/>
              <a:t> and </a:t>
            </a:r>
            <a:r>
              <a:rPr lang="en-CA" dirty="0" smtClean="0">
                <a:latin typeface="Consolas" panose="020B0609020204030204" pitchFamily="49" charset="0"/>
                <a:cs typeface="Consolas" panose="020B0609020204030204" pitchFamily="49" charset="0"/>
              </a:rPr>
              <a:t>1</a:t>
            </a:r>
            <a:r>
              <a:rPr lang="en-CA" dirty="0" smtClean="0"/>
              <a:t> are called bits</a:t>
            </a:r>
          </a:p>
          <a:p>
            <a:pPr lvl="2"/>
            <a:r>
              <a:rPr lang="en-CA" dirty="0" smtClean="0"/>
              <a:t>Binary numbers are prefixed by </a:t>
            </a:r>
            <a:r>
              <a:rPr lang="en-CA" dirty="0" smtClean="0">
                <a:latin typeface="Consolas" panose="020B0609020204030204" pitchFamily="49" charset="0"/>
                <a:cs typeface="Consolas" panose="020B0609020204030204" pitchFamily="49" charset="0"/>
              </a:rPr>
              <a:t>"0b"</a:t>
            </a:r>
            <a:endParaRPr lang="en-CA" dirty="0">
              <a:latin typeface="Consolas" panose="020B0609020204030204" pitchFamily="49" charset="0"/>
              <a:cs typeface="Consolas" panose="020B0609020204030204" pitchFamily="49" charset="0"/>
            </a:endParaRPr>
          </a:p>
          <a:p>
            <a:pPr lvl="1"/>
            <a:r>
              <a:rPr lang="en-CA" dirty="0" smtClean="0"/>
              <a:t>See that binary addition and multiplication mirrors decimal addition and multiplication</a:t>
            </a:r>
          </a:p>
          <a:p>
            <a:pPr lvl="1"/>
            <a:r>
              <a:rPr lang="en-CA" dirty="0" smtClean="0"/>
              <a:t>Understand that binary numbers are verbose</a:t>
            </a:r>
          </a:p>
          <a:p>
            <a:pPr marL="457200" lvl="1" indent="0">
              <a:buNone/>
            </a:pPr>
            <a:r>
              <a:rPr lang="en-CA" dirty="0" smtClean="0"/>
              <a:t>     and hexadecimal representations are more compact</a:t>
            </a:r>
          </a:p>
          <a:p>
            <a:pPr lvl="2"/>
            <a:r>
              <a:rPr lang="en-CA" dirty="0" smtClean="0">
                <a:solidFill>
                  <a:prstClr val="black"/>
                </a:solidFill>
              </a:rPr>
              <a:t>Hexadecimal numbers </a:t>
            </a:r>
            <a:r>
              <a:rPr lang="en-CA" dirty="0">
                <a:solidFill>
                  <a:prstClr val="black"/>
                </a:solidFill>
              </a:rPr>
              <a:t>are prefixed by </a:t>
            </a:r>
            <a:r>
              <a:rPr lang="en-CA" dirty="0">
                <a:solidFill>
                  <a:prstClr val="black"/>
                </a:solidFill>
                <a:latin typeface="Consolas" panose="020B0609020204030204" pitchFamily="49" charset="0"/>
                <a:cs typeface="Consolas" panose="020B0609020204030204" pitchFamily="49" charset="0"/>
              </a:rPr>
              <a:t>"</a:t>
            </a:r>
            <a:r>
              <a:rPr lang="en-CA" dirty="0" smtClean="0">
                <a:solidFill>
                  <a:prstClr val="black"/>
                </a:solidFill>
                <a:latin typeface="Consolas" panose="020B0609020204030204" pitchFamily="49" charset="0"/>
                <a:cs typeface="Consolas" panose="020B0609020204030204" pitchFamily="49" charset="0"/>
              </a:rPr>
              <a:t>0x"</a:t>
            </a:r>
            <a:endParaRPr lang="en-CA" dirty="0">
              <a:solidFill>
                <a:prstClr val="black"/>
              </a:solidFill>
              <a:latin typeface="Consolas" panose="020B0609020204030204" pitchFamily="49" charset="0"/>
              <a:cs typeface="Consolas" panose="020B0609020204030204" pitchFamily="49" charset="0"/>
            </a:endParaRPr>
          </a:p>
          <a:p>
            <a:pPr lvl="1"/>
            <a:r>
              <a:rPr lang="en-CA" dirty="0" smtClean="0"/>
              <a:t>Know how to translate between binary and hexadecimal and back</a:t>
            </a:r>
          </a:p>
          <a:p>
            <a:pPr lvl="2"/>
            <a:r>
              <a:rPr lang="en-CA" dirty="0" smtClean="0"/>
              <a:t>You don’t care what decimal value a hexadecimal number is…</a:t>
            </a:r>
            <a:endParaRPr lang="en-CA" dirty="0"/>
          </a:p>
          <a:p>
            <a:pPr lvl="1"/>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Wikipedia:</a:t>
            </a:r>
          </a:p>
          <a:p>
            <a:pPr marL="0" indent="0">
              <a:buNone/>
            </a:pPr>
            <a:r>
              <a:rPr lang="en-CA" sz="1800" dirty="0"/>
              <a:t>	</a:t>
            </a:r>
            <a:r>
              <a:rPr lang="en-CA" sz="1800" dirty="0">
                <a:hlinkClick r:id="rId2"/>
              </a:rPr>
              <a:t>https://</a:t>
            </a:r>
            <a:r>
              <a:rPr lang="en-CA" sz="1800" dirty="0" smtClean="0">
                <a:hlinkClick r:id="rId2"/>
              </a:rPr>
              <a:t>en.wikipedia.org/wiki/Binary_number</a:t>
            </a:r>
            <a:endParaRPr lang="en-CA" sz="1800" dirty="0" smtClean="0"/>
          </a:p>
          <a:p>
            <a:pPr marL="0" indent="0">
              <a:buNone/>
            </a:pPr>
            <a:r>
              <a:rPr lang="en-CA" sz="1800" dirty="0"/>
              <a:t>	</a:t>
            </a:r>
            <a:r>
              <a:rPr lang="en-CA" sz="1800" dirty="0">
                <a:hlinkClick r:id="rId3"/>
              </a:rPr>
              <a:t>https://</a:t>
            </a:r>
            <a:r>
              <a:rPr lang="en-CA" sz="1800" dirty="0" smtClean="0">
                <a:hlinkClick r:id="rId3"/>
              </a:rPr>
              <a:t>en.wikipedia.org/wiki/Hexadecimal</a:t>
            </a:r>
            <a:r>
              <a:rPr lang="en-CA" sz="1800" dirty="0" smtClean="0"/>
              <a:t> </a:t>
            </a:r>
          </a:p>
          <a:p>
            <a:pPr marL="0" indent="0">
              <a:buNone/>
            </a:pPr>
            <a:r>
              <a:rPr lang="en-CA" sz="1800" dirty="0" smtClean="0"/>
              <a:t>	</a:t>
            </a:r>
            <a:r>
              <a:rPr lang="en-CA" sz="1800" dirty="0" smtClean="0">
                <a:hlinkClick r:id="rId4"/>
              </a:rPr>
              <a:t>https</a:t>
            </a:r>
            <a:r>
              <a:rPr lang="en-CA" sz="1800" dirty="0">
                <a:hlinkClick r:id="rId4"/>
              </a:rPr>
              <a:t>://</a:t>
            </a:r>
            <a:r>
              <a:rPr lang="en-CA" sz="1800" dirty="0" smtClean="0">
                <a:hlinkClick r:id="rId4"/>
              </a:rPr>
              <a:t>simple.wikipedia.org/wiki/Hexadecimal_numeral_system</a:t>
            </a:r>
            <a:r>
              <a:rPr lang="en-CA" sz="1800" dirty="0"/>
              <a:t> </a:t>
            </a:r>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Counting</a:t>
            </a:r>
            <a:endParaRPr lang="en-CA" dirty="0"/>
          </a:p>
        </p:txBody>
      </p:sp>
      <p:sp>
        <p:nvSpPr>
          <p:cNvPr id="3" name="Content Placeholder 2"/>
          <p:cNvSpPr>
            <a:spLocks noGrp="1"/>
          </p:cNvSpPr>
          <p:nvPr>
            <p:ph idx="1"/>
          </p:nvPr>
        </p:nvSpPr>
        <p:spPr/>
        <p:txBody>
          <a:bodyPr/>
          <a:lstStyle/>
          <a:p>
            <a:r>
              <a:rPr lang="en-CA" dirty="0" smtClean="0"/>
              <a:t>We count in base 10 (called </a:t>
            </a:r>
            <a:r>
              <a:rPr lang="en-CA" i="1" dirty="0" smtClean="0"/>
              <a:t>decimal</a:t>
            </a:r>
            <a:r>
              <a:rPr lang="en-CA" dirty="0" smtClean="0"/>
              <a:t> counting), meaning we have 10 unique digits, and then we use a </a:t>
            </a:r>
            <a:r>
              <a:rPr lang="en-CA" i="1" dirty="0" smtClean="0"/>
              <a:t>positional number system </a:t>
            </a:r>
            <a:r>
              <a:rPr lang="en-CA" dirty="0" smtClean="0"/>
              <a:t>to represent larger numbers</a:t>
            </a:r>
          </a:p>
          <a:p>
            <a:pPr lvl="1"/>
            <a:r>
              <a:rPr lang="en-CA" dirty="0" smtClean="0"/>
              <a:t>Once we get to the largest number in any position, we increment the next highest unit</a:t>
            </a:r>
            <a:endParaRPr lang="en-CA" dirty="0"/>
          </a:p>
          <a:p>
            <a:endParaRPr lang="en-CA" dirty="0"/>
          </a:p>
          <a:p>
            <a:r>
              <a:rPr lang="en-CA" dirty="0" smtClean="0"/>
              <a:t>Base 10 is really only useful for humans: we have ten fingers</a:t>
            </a:r>
          </a:p>
          <a:p>
            <a:pPr lvl="1"/>
            <a:r>
              <a:rPr lang="en-CA" dirty="0" smtClean="0"/>
              <a:t>Our clock, however, is a hybrid:</a:t>
            </a:r>
          </a:p>
          <a:p>
            <a:pPr lvl="2"/>
            <a:r>
              <a:rPr lang="en-CA" dirty="0" smtClean="0"/>
              <a:t>There are 60 seconds in a minute</a:t>
            </a:r>
          </a:p>
          <a:p>
            <a:pPr lvl="2"/>
            <a:r>
              <a:rPr lang="en-CA" dirty="0" smtClean="0"/>
              <a:t>There are 60 seconds in an hour</a:t>
            </a:r>
          </a:p>
          <a:p>
            <a:pPr lvl="2"/>
            <a:r>
              <a:rPr lang="en-CA" dirty="0" smtClean="0"/>
              <a:t>There are 24 hours in a day</a:t>
            </a:r>
          </a:p>
          <a:p>
            <a:pPr lvl="1"/>
            <a:r>
              <a:rPr lang="en-CA" dirty="0" smtClean="0"/>
              <a:t>You know that</a:t>
            </a:r>
          </a:p>
          <a:p>
            <a:pPr lvl="2"/>
            <a:r>
              <a:rPr lang="en-CA" dirty="0" smtClean="0"/>
              <a:t>One second after 23:59:59 is 0:00:00 the next day</a:t>
            </a:r>
          </a:p>
          <a:p>
            <a:pPr lvl="2"/>
            <a:r>
              <a:rPr lang="en-CA" dirty="0" smtClean="0"/>
              <a:t>The next highest number after 999 is 1000</a:t>
            </a:r>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Counting</a:t>
            </a:r>
            <a:endParaRPr lang="en-CA" dirty="0"/>
          </a:p>
        </p:txBody>
      </p:sp>
      <p:sp>
        <p:nvSpPr>
          <p:cNvPr id="3" name="Content Placeholder 2"/>
          <p:cNvSpPr>
            <a:spLocks noGrp="1"/>
          </p:cNvSpPr>
          <p:nvPr>
            <p:ph idx="1"/>
          </p:nvPr>
        </p:nvSpPr>
        <p:spPr/>
        <p:txBody>
          <a:bodyPr/>
          <a:lstStyle/>
          <a:p>
            <a:r>
              <a:rPr lang="en-CA" dirty="0" smtClean="0"/>
              <a:t>Base 10 is great for humans: we have five fingers on each hand</a:t>
            </a:r>
          </a:p>
          <a:p>
            <a:endParaRPr lang="en-CA" dirty="0"/>
          </a:p>
          <a:p>
            <a:r>
              <a:rPr lang="en-CA" dirty="0" smtClean="0"/>
              <a:t>It’s more difficult for computers:</a:t>
            </a:r>
          </a:p>
          <a:p>
            <a:pPr lvl="1"/>
            <a:r>
              <a:rPr lang="en-CA" dirty="0" smtClean="0"/>
              <a:t>Numbers are stored as voltages</a:t>
            </a:r>
          </a:p>
          <a:p>
            <a:pPr lvl="2"/>
            <a:r>
              <a:rPr lang="en-CA" dirty="0" smtClean="0"/>
              <a:t>If you want ten different voltages representing ten different digits, you must recognize and store these voltages—this is very difficult</a:t>
            </a:r>
          </a:p>
          <a:p>
            <a:pPr lvl="2"/>
            <a:endParaRPr lang="en-CA" dirty="0"/>
          </a:p>
          <a:p>
            <a:pPr lvl="1"/>
            <a:r>
              <a:rPr lang="en-CA" dirty="0" smtClean="0"/>
              <a:t>It is easier to store, access and manipulate just two voltages:</a:t>
            </a:r>
          </a:p>
          <a:p>
            <a:pPr lvl="2"/>
            <a:r>
              <a:rPr lang="en-CA" dirty="0" smtClean="0"/>
              <a:t>Say </a:t>
            </a:r>
            <a:r>
              <a:rPr lang="en-CA" dirty="0" smtClean="0">
                <a:latin typeface="Times New Roman" panose="02020603050405020304" pitchFamily="18" charset="0"/>
                <a:cs typeface="Times New Roman" panose="02020603050405020304" pitchFamily="18" charset="0"/>
              </a:rPr>
              <a:t>0 V</a:t>
            </a:r>
            <a:r>
              <a:rPr lang="en-CA" dirty="0" smtClean="0"/>
              <a:t> and </a:t>
            </a:r>
            <a:r>
              <a:rPr lang="en-CA" dirty="0" smtClean="0">
                <a:latin typeface="Times New Roman" panose="02020603050405020304" pitchFamily="18" charset="0"/>
                <a:cs typeface="Times New Roman" panose="02020603050405020304" pitchFamily="18" charset="0"/>
              </a:rPr>
              <a:t>5 V</a:t>
            </a:r>
          </a:p>
          <a:p>
            <a:pPr lvl="1"/>
            <a:r>
              <a:rPr lang="en-CA" dirty="0" smtClean="0"/>
              <a:t>This leaves us with two digits only, say </a:t>
            </a:r>
            <a:r>
              <a:rPr lang="en-CA" dirty="0" smtClean="0">
                <a:latin typeface="Consolas" panose="020B0609020204030204" pitchFamily="49" charset="0"/>
                <a:cs typeface="Consolas" panose="020B0609020204030204" pitchFamily="49" charset="0"/>
              </a:rPr>
              <a:t>0</a:t>
            </a:r>
            <a:r>
              <a:rPr lang="en-CA" dirty="0" smtClean="0"/>
              <a:t> and </a:t>
            </a:r>
            <a:r>
              <a:rPr lang="en-CA" dirty="0" smtClean="0">
                <a:latin typeface="Consolas" panose="020B0609020204030204" pitchFamily="49" charset="0"/>
                <a:cs typeface="Consolas" panose="020B0609020204030204" pitchFamily="49" charset="0"/>
              </a:rPr>
              <a:t>1</a:t>
            </a:r>
            <a:endParaRPr lang="en-CA" dirty="0" smtClean="0"/>
          </a:p>
          <a:p>
            <a:pPr lvl="1"/>
            <a:r>
              <a:rPr lang="en-CA" dirty="0" smtClean="0"/>
              <a:t>We will describe </a:t>
            </a:r>
            <a:r>
              <a:rPr lang="en-CA" dirty="0">
                <a:latin typeface="Consolas" panose="020B0609020204030204" pitchFamily="49" charset="0"/>
                <a:cs typeface="Consolas" panose="020B0609020204030204" pitchFamily="49" charset="0"/>
              </a:rPr>
              <a:t>0</a:t>
            </a:r>
            <a:r>
              <a:rPr lang="en-CA" dirty="0"/>
              <a:t> and </a:t>
            </a:r>
            <a:r>
              <a:rPr lang="en-CA" dirty="0">
                <a:latin typeface="Consolas" panose="020B0609020204030204" pitchFamily="49" charset="0"/>
                <a:cs typeface="Consolas" panose="020B0609020204030204" pitchFamily="49" charset="0"/>
              </a:rPr>
              <a:t>1</a:t>
            </a:r>
            <a:r>
              <a:rPr lang="en-CA" dirty="0" smtClean="0"/>
              <a:t> as </a:t>
            </a:r>
            <a:r>
              <a:rPr lang="en-CA" b="1" i="1" dirty="0" smtClean="0"/>
              <a:t>bi</a:t>
            </a:r>
            <a:r>
              <a:rPr lang="en-CA" i="1" dirty="0" smtClean="0"/>
              <a:t>nary dig</a:t>
            </a:r>
            <a:r>
              <a:rPr lang="en-CA" b="1" i="1" dirty="0" smtClean="0"/>
              <a:t>its</a:t>
            </a:r>
            <a:r>
              <a:rPr lang="en-CA" dirty="0" smtClean="0"/>
              <a:t> or </a:t>
            </a:r>
            <a:r>
              <a:rPr lang="en-CA" i="1" dirty="0" smtClean="0"/>
              <a:t>bits</a:t>
            </a:r>
            <a:r>
              <a:rPr lang="en-CA" dirty="0" smtClean="0"/>
              <a:t> </a:t>
            </a:r>
          </a:p>
          <a:p>
            <a:pPr lvl="2"/>
            <a:endParaRPr lang="en-CA" dirty="0" smtClean="0"/>
          </a:p>
        </p:txBody>
      </p:sp>
    </p:spTree>
    <p:extLst>
      <p:ext uri="{BB962C8B-B14F-4D97-AF65-F5344CB8AC3E}">
        <p14:creationId xmlns:p14="http://schemas.microsoft.com/office/powerpoint/2010/main" val="3797160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Counting in binary</a:t>
            </a:r>
            <a:endParaRPr lang="en-CA" dirty="0"/>
          </a:p>
        </p:txBody>
      </p:sp>
      <p:sp>
        <p:nvSpPr>
          <p:cNvPr id="3" name="Content Placeholder 2"/>
          <p:cNvSpPr>
            <a:spLocks noGrp="1"/>
          </p:cNvSpPr>
          <p:nvPr>
            <p:ph idx="1"/>
          </p:nvPr>
        </p:nvSpPr>
        <p:spPr/>
        <p:txBody>
          <a:bodyPr/>
          <a:lstStyle/>
          <a:p>
            <a:r>
              <a:rPr lang="en-CA" dirty="0" smtClean="0"/>
              <a:t>If we only accept two bits (</a:t>
            </a:r>
            <a:r>
              <a:rPr lang="en-CA" dirty="0" smtClean="0">
                <a:latin typeface="Consolas" panose="020B0609020204030204" pitchFamily="49" charset="0"/>
                <a:cs typeface="Consolas" panose="020B0609020204030204" pitchFamily="49" charset="0"/>
              </a:rPr>
              <a:t>0</a:t>
            </a:r>
            <a:r>
              <a:rPr lang="en-CA" dirty="0" smtClean="0"/>
              <a:t> and </a:t>
            </a:r>
            <a:r>
              <a:rPr lang="en-CA" dirty="0" smtClean="0">
                <a:latin typeface="Consolas" panose="020B0609020204030204" pitchFamily="49" charset="0"/>
                <a:cs typeface="Consolas" panose="020B0609020204030204" pitchFamily="49" charset="0"/>
              </a:rPr>
              <a:t>1</a:t>
            </a:r>
            <a:r>
              <a:rPr lang="en-CA" dirty="0" smtClean="0"/>
              <a:t>, or </a:t>
            </a:r>
            <a:r>
              <a:rPr lang="en-CA" dirty="0" smtClean="0">
                <a:latin typeface="Times New Roman" panose="02020603050405020304" pitchFamily="18" charset="0"/>
                <a:cs typeface="Times New Roman" panose="02020603050405020304" pitchFamily="18" charset="0"/>
              </a:rPr>
              <a:t>0 V</a:t>
            </a:r>
            <a:r>
              <a:rPr lang="en-CA" dirty="0" smtClean="0"/>
              <a:t> and </a:t>
            </a:r>
            <a:r>
              <a:rPr lang="en-CA" dirty="0" smtClean="0">
                <a:latin typeface="Times New Roman" panose="02020603050405020304" pitchFamily="18" charset="0"/>
                <a:cs typeface="Times New Roman" panose="02020603050405020304" pitchFamily="18" charset="0"/>
              </a:rPr>
              <a:t>5 V</a:t>
            </a:r>
            <a:r>
              <a:rPr lang="en-CA" dirty="0" smtClean="0"/>
              <a:t>), it may seem much worse, but it’s still manageable:</a:t>
            </a:r>
          </a:p>
          <a:p>
            <a:pPr marL="0" indent="0" algn="ctr">
              <a:buNone/>
            </a:pPr>
            <a:r>
              <a:rPr lang="en-CA" dirty="0" smtClean="0">
                <a:latin typeface="Consolas" panose="020B0609020204030204" pitchFamily="49" charset="0"/>
                <a:cs typeface="Consolas" panose="020B0609020204030204" pitchFamily="49" charset="0"/>
              </a:rPr>
              <a:t>   </a:t>
            </a:r>
            <a:r>
              <a:rPr lang="en-CA" dirty="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0</a:t>
            </a:r>
          </a:p>
          <a:p>
            <a:pPr marL="0" indent="0" algn="ctr">
              <a:buNone/>
            </a:pPr>
            <a:r>
              <a:rPr lang="en-CA" dirty="0" smtClean="0">
                <a:latin typeface="Consolas" panose="020B0609020204030204" pitchFamily="49" charset="0"/>
                <a:cs typeface="Consolas" panose="020B0609020204030204" pitchFamily="49" charset="0"/>
              </a:rPr>
              <a:t>   </a:t>
            </a:r>
            <a:r>
              <a:rPr lang="en-CA" dirty="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a:t>
            </a:r>
          </a:p>
          <a:p>
            <a:pPr marL="0" indent="0" algn="ctr">
              <a:buNone/>
            </a:pPr>
            <a:r>
              <a:rPr lang="en-CA" dirty="0" smtClean="0">
                <a:latin typeface="Consolas" panose="020B0609020204030204" pitchFamily="49" charset="0"/>
                <a:cs typeface="Consolas" panose="020B0609020204030204" pitchFamily="49" charset="0"/>
              </a:rPr>
              <a:t>  </a:t>
            </a:r>
            <a:r>
              <a:rPr lang="en-CA" dirty="0" smtClean="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10</a:t>
            </a:r>
          </a:p>
          <a:p>
            <a:pPr marL="0" indent="0" algn="ctr">
              <a:buNone/>
            </a:pPr>
            <a:r>
              <a:rPr lang="en-CA" dirty="0" smtClean="0">
                <a:latin typeface="Consolas" panose="020B0609020204030204" pitchFamily="49" charset="0"/>
                <a:cs typeface="Consolas" panose="020B0609020204030204" pitchFamily="49" charset="0"/>
              </a:rPr>
              <a:t>  </a:t>
            </a:r>
            <a:r>
              <a:rPr lang="en-CA" dirty="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11</a:t>
            </a:r>
          </a:p>
          <a:p>
            <a:pPr marL="0" indent="0" algn="ctr">
              <a:buNone/>
            </a:pPr>
            <a:r>
              <a:rPr lang="en-CA" dirty="0" smtClean="0">
                <a:latin typeface="Consolas" panose="020B0609020204030204" pitchFamily="49" charset="0"/>
                <a:cs typeface="Consolas" panose="020B0609020204030204" pitchFamily="49" charset="0"/>
              </a:rPr>
              <a:t> </a:t>
            </a:r>
            <a:r>
              <a:rPr lang="en-CA" dirty="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100</a:t>
            </a:r>
          </a:p>
          <a:p>
            <a:pPr marL="0" indent="0" algn="ctr">
              <a:buNone/>
            </a:pPr>
            <a:r>
              <a:rPr lang="en-CA" dirty="0" smtClean="0">
                <a:latin typeface="Consolas" panose="020B0609020204030204" pitchFamily="49" charset="0"/>
                <a:cs typeface="Consolas" panose="020B0609020204030204" pitchFamily="49" charset="0"/>
              </a:rPr>
              <a:t> </a:t>
            </a:r>
            <a:r>
              <a:rPr lang="en-CA" dirty="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101</a:t>
            </a:r>
          </a:p>
          <a:p>
            <a:pPr marL="0" indent="0" algn="ctr">
              <a:buNone/>
            </a:pPr>
            <a:r>
              <a:rPr lang="en-CA" dirty="0" smtClean="0">
                <a:latin typeface="Consolas" panose="020B0609020204030204" pitchFamily="49" charset="0"/>
                <a:cs typeface="Consolas" panose="020B0609020204030204" pitchFamily="49" charset="0"/>
              </a:rPr>
              <a:t> </a:t>
            </a:r>
            <a:r>
              <a:rPr lang="en-CA" dirty="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110</a:t>
            </a:r>
          </a:p>
          <a:p>
            <a:pPr marL="0" indent="0" algn="ctr">
              <a:buNone/>
            </a:pPr>
            <a:r>
              <a:rPr lang="en-CA" dirty="0" smtClean="0">
                <a:latin typeface="Consolas" panose="020B0609020204030204" pitchFamily="49" charset="0"/>
                <a:cs typeface="Consolas" panose="020B0609020204030204" pitchFamily="49" charset="0"/>
              </a:rPr>
              <a:t> </a:t>
            </a:r>
            <a:r>
              <a:rPr lang="en-CA" dirty="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111</a:t>
            </a:r>
          </a:p>
          <a:p>
            <a:pPr marL="0" indent="0" algn="ctr">
              <a:buNone/>
            </a:pPr>
            <a:r>
              <a:rPr lang="en-CA" dirty="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1000</a:t>
            </a:r>
          </a:p>
          <a:p>
            <a:pPr marL="0" indent="0" algn="ctr">
              <a:buNone/>
            </a:pPr>
            <a:r>
              <a:rPr lang="en-CA" dirty="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1001</a:t>
            </a:r>
          </a:p>
        </p:txBody>
      </p:sp>
    </p:spTree>
    <p:extLst>
      <p:ext uri="{BB962C8B-B14F-4D97-AF65-F5344CB8AC3E}">
        <p14:creationId xmlns:p14="http://schemas.microsoft.com/office/powerpoint/2010/main" val="3895905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Counting in binary</a:t>
            </a:r>
            <a:endParaRPr lang="en-CA" dirty="0"/>
          </a:p>
        </p:txBody>
      </p:sp>
      <p:sp>
        <p:nvSpPr>
          <p:cNvPr id="3" name="Content Placeholder 2"/>
          <p:cNvSpPr>
            <a:spLocks noGrp="1"/>
          </p:cNvSpPr>
          <p:nvPr>
            <p:ph idx="1"/>
          </p:nvPr>
        </p:nvSpPr>
        <p:spPr/>
        <p:txBody>
          <a:bodyPr/>
          <a:lstStyle/>
          <a:p>
            <a:r>
              <a:rPr lang="en-CA" dirty="0" smtClean="0"/>
              <a:t>Question: Is </a:t>
            </a:r>
            <a:r>
              <a:rPr lang="en-CA" dirty="0" smtClean="0">
                <a:latin typeface="Times New Roman" panose="02020603050405020304" pitchFamily="18" charset="0"/>
                <a:cs typeface="Times New Roman" panose="02020603050405020304" pitchFamily="18" charset="0"/>
              </a:rPr>
              <a:t>100</a:t>
            </a:r>
            <a:r>
              <a:rPr lang="en-CA" dirty="0" smtClean="0"/>
              <a:t> equal to </a:t>
            </a:r>
            <a:r>
              <a:rPr lang="en-CA" dirty="0" smtClean="0">
                <a:latin typeface="Times New Roman" panose="02020603050405020304" pitchFamily="18" charset="0"/>
                <a:cs typeface="Times New Roman" panose="02020603050405020304" pitchFamily="18" charset="0"/>
              </a:rPr>
              <a:t>10</a:t>
            </a:r>
            <a:r>
              <a:rPr lang="en-CA" baseline="30000" dirty="0" smtClean="0">
                <a:latin typeface="Times New Roman" panose="02020603050405020304" pitchFamily="18" charset="0"/>
                <a:cs typeface="Times New Roman" panose="02020603050405020304" pitchFamily="18" charset="0"/>
              </a:rPr>
              <a:t>2</a:t>
            </a:r>
            <a:r>
              <a:rPr lang="en-CA" dirty="0" smtClean="0"/>
              <a:t> or </a:t>
            </a:r>
            <a:r>
              <a:rPr lang="en-CA" dirty="0" smtClean="0">
                <a:latin typeface="Times New Roman" panose="02020603050405020304" pitchFamily="18" charset="0"/>
                <a:cs typeface="Times New Roman" panose="02020603050405020304" pitchFamily="18" charset="0"/>
              </a:rPr>
              <a:t>4</a:t>
            </a:r>
            <a:r>
              <a:rPr lang="en-CA" dirty="0" smtClean="0"/>
              <a:t>?</a:t>
            </a:r>
          </a:p>
          <a:p>
            <a:pPr lvl="1"/>
            <a:r>
              <a:rPr lang="en-CA" dirty="0" smtClean="0"/>
              <a:t>We will usually:</a:t>
            </a:r>
          </a:p>
          <a:p>
            <a:pPr lvl="2"/>
            <a:r>
              <a:rPr lang="en-CA" dirty="0" smtClean="0"/>
              <a:t>Prefix binary numbers with "</a:t>
            </a:r>
            <a:r>
              <a:rPr lang="en-CA" dirty="0" smtClean="0">
                <a:latin typeface="Consolas" panose="020B0609020204030204" pitchFamily="49" charset="0"/>
                <a:cs typeface="Consolas" panose="020B0609020204030204" pitchFamily="49" charset="0"/>
              </a:rPr>
              <a:t>0b"</a:t>
            </a:r>
            <a:endParaRPr lang="en-CA" dirty="0"/>
          </a:p>
          <a:p>
            <a:pPr lvl="2"/>
            <a:r>
              <a:rPr lang="en-CA" dirty="0" smtClean="0"/>
              <a:t>Use the monospaced typeface </a:t>
            </a:r>
            <a:r>
              <a:rPr lang="en-CA" dirty="0" smtClean="0">
                <a:latin typeface="Consolas" panose="020B0609020204030204" pitchFamily="49" charset="0"/>
                <a:cs typeface="Consolas" panose="020B0609020204030204" pitchFamily="49" charset="0"/>
              </a:rPr>
              <a:t>Consolas</a:t>
            </a:r>
            <a:endParaRPr lang="en-CA" dirty="0" smtClean="0"/>
          </a:p>
          <a:p>
            <a:pPr lvl="1"/>
            <a:r>
              <a:rPr lang="en-CA" dirty="0" smtClean="0"/>
              <a:t>Thus:</a:t>
            </a:r>
          </a:p>
          <a:p>
            <a:pPr lvl="2"/>
            <a:r>
              <a:rPr lang="en-CA" dirty="0" smtClean="0">
                <a:latin typeface="Times New Roman" panose="02020603050405020304" pitchFamily="18" charset="0"/>
                <a:cs typeface="Times New Roman" panose="02020603050405020304" pitchFamily="18" charset="0"/>
              </a:rPr>
              <a:t>100011010</a:t>
            </a:r>
            <a:r>
              <a:rPr lang="en-CA" dirty="0" smtClean="0"/>
              <a:t> is a large decimal number</a:t>
            </a:r>
          </a:p>
          <a:p>
            <a:pPr lvl="2"/>
            <a:r>
              <a:rPr lang="en-CA" dirty="0">
                <a:latin typeface="Consolas" panose="020B0609020204030204" pitchFamily="49" charset="0"/>
                <a:cs typeface="Consolas" panose="020B0609020204030204" pitchFamily="49" charset="0"/>
              </a:rPr>
              <a:t>0b11110110010</a:t>
            </a:r>
            <a:r>
              <a:rPr lang="en-CA" dirty="0" smtClean="0"/>
              <a:t> is binary for </a:t>
            </a:r>
            <a:r>
              <a:rPr lang="en-CA" dirty="0" smtClean="0">
                <a:latin typeface="Times New Roman" panose="02020603050405020304" pitchFamily="18" charset="0"/>
                <a:cs typeface="Times New Roman" panose="02020603050405020304" pitchFamily="18" charset="0"/>
              </a:rPr>
              <a:t>1970</a:t>
            </a:r>
          </a:p>
          <a:p>
            <a:pPr lvl="1"/>
            <a:r>
              <a:rPr lang="en-CA" dirty="0" smtClean="0"/>
              <a:t>To start, we will gray-out the "</a:t>
            </a:r>
            <a:r>
              <a:rPr lang="en-CA" dirty="0" smtClean="0">
                <a:solidFill>
                  <a:schemeClr val="bg1">
                    <a:lumMod val="75000"/>
                  </a:schemeClr>
                </a:solidFill>
                <a:latin typeface="Consolas" panose="020B0609020204030204" pitchFamily="49" charset="0"/>
                <a:cs typeface="Consolas" panose="020B0609020204030204" pitchFamily="49" charset="0"/>
              </a:rPr>
              <a:t>0b</a:t>
            </a:r>
            <a:r>
              <a:rPr lang="en-CA" dirty="0"/>
              <a:t>"</a:t>
            </a:r>
            <a:endParaRPr lang="en-CA" dirty="0">
              <a:solidFill>
                <a:schemeClr val="bg1">
                  <a:lumMod val="75000"/>
                </a:schemeClr>
              </a:solidFill>
              <a:latin typeface="Consolas" panose="020B0609020204030204" pitchFamily="49" charset="0"/>
              <a:cs typeface="Consolas" panose="020B0609020204030204" pitchFamily="49" charset="0"/>
            </a:endParaRPr>
          </a:p>
          <a:p>
            <a:pPr lvl="1"/>
            <a:endParaRPr lang="en-CA"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5316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Counting in binary</a:t>
            </a:r>
            <a:endParaRPr lang="en-CA" dirty="0"/>
          </a:p>
        </p:txBody>
      </p:sp>
      <p:sp>
        <p:nvSpPr>
          <p:cNvPr id="3" name="Content Placeholder 2"/>
          <p:cNvSpPr>
            <a:spLocks noGrp="1"/>
          </p:cNvSpPr>
          <p:nvPr>
            <p:ph idx="1"/>
          </p:nvPr>
        </p:nvSpPr>
        <p:spPr/>
        <p:txBody>
          <a:bodyPr/>
          <a:lstStyle/>
          <a:p>
            <a:r>
              <a:rPr lang="en-CA" dirty="0" smtClean="0"/>
              <a:t>These first ten non-zero binary numbers could therefore represent the number of “I”s shown here</a:t>
            </a:r>
          </a:p>
          <a:p>
            <a:pPr marL="0" indent="0" algn="l">
              <a:buNone/>
            </a:pPr>
            <a:r>
              <a:rPr lang="en-CA" dirty="0" smtClean="0">
                <a:latin typeface="Consolas" panose="020B0609020204030204" pitchFamily="49" charset="0"/>
                <a:cs typeface="Consolas" panose="020B0609020204030204" pitchFamily="49" charset="0"/>
              </a:rPr>
              <a:t>			   </a:t>
            </a:r>
            <a:r>
              <a:rPr lang="en-CA" dirty="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0</a:t>
            </a:r>
          </a:p>
          <a:p>
            <a:pPr marL="0" indent="0" algn="l">
              <a:buNone/>
            </a:pPr>
            <a:r>
              <a:rPr lang="en-CA" dirty="0" smtClean="0">
                <a:latin typeface="Consolas" panose="020B0609020204030204" pitchFamily="49" charset="0"/>
                <a:cs typeface="Consolas" panose="020B0609020204030204" pitchFamily="49" charset="0"/>
              </a:rPr>
              <a:t>			   </a:t>
            </a:r>
            <a:r>
              <a:rPr lang="en-CA" dirty="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a:t>
            </a:r>
          </a:p>
          <a:p>
            <a:pPr marL="0" indent="0" algn="l">
              <a:buNone/>
            </a:pPr>
            <a:r>
              <a:rPr lang="en-CA" dirty="0" smtClean="0">
                <a:latin typeface="Consolas" panose="020B0609020204030204" pitchFamily="49" charset="0"/>
                <a:cs typeface="Consolas" panose="020B0609020204030204" pitchFamily="49" charset="0"/>
              </a:rPr>
              <a:t>			  </a:t>
            </a:r>
            <a:r>
              <a:rPr lang="en-CA" dirty="0" smtClean="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10</a:t>
            </a:r>
          </a:p>
          <a:p>
            <a:pPr marL="0" indent="0" algn="l">
              <a:buNone/>
            </a:pPr>
            <a:r>
              <a:rPr lang="en-CA" dirty="0" smtClean="0">
                <a:latin typeface="Consolas" panose="020B0609020204030204" pitchFamily="49" charset="0"/>
                <a:cs typeface="Consolas" panose="020B0609020204030204" pitchFamily="49" charset="0"/>
              </a:rPr>
              <a:t>			  </a:t>
            </a:r>
            <a:r>
              <a:rPr lang="en-CA" dirty="0" smtClean="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11</a:t>
            </a:r>
          </a:p>
          <a:p>
            <a:pPr marL="0" indent="0" algn="l">
              <a:buNone/>
            </a:pPr>
            <a:r>
              <a:rPr lang="en-CA" dirty="0" smtClean="0">
                <a:latin typeface="Consolas" panose="020B0609020204030204" pitchFamily="49" charset="0"/>
                <a:cs typeface="Consolas" panose="020B0609020204030204" pitchFamily="49" charset="0"/>
              </a:rPr>
              <a:t>			 </a:t>
            </a:r>
            <a:r>
              <a:rPr lang="en-CA" dirty="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100</a:t>
            </a:r>
          </a:p>
          <a:p>
            <a:pPr marL="0" indent="0" algn="l">
              <a:buNone/>
            </a:pPr>
            <a:r>
              <a:rPr lang="en-CA" dirty="0" smtClean="0">
                <a:latin typeface="Consolas" panose="020B0609020204030204" pitchFamily="49" charset="0"/>
                <a:cs typeface="Consolas" panose="020B0609020204030204" pitchFamily="49" charset="0"/>
              </a:rPr>
              <a:t>			 </a:t>
            </a:r>
            <a:r>
              <a:rPr lang="en-CA" dirty="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101</a:t>
            </a:r>
          </a:p>
          <a:p>
            <a:pPr marL="0" indent="0" algn="l">
              <a:buNone/>
            </a:pPr>
            <a:r>
              <a:rPr lang="en-CA" dirty="0" smtClean="0">
                <a:latin typeface="Consolas" panose="020B0609020204030204" pitchFamily="49" charset="0"/>
                <a:cs typeface="Consolas" panose="020B0609020204030204" pitchFamily="49" charset="0"/>
              </a:rPr>
              <a:t>			 </a:t>
            </a:r>
            <a:r>
              <a:rPr lang="en-CA" dirty="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110</a:t>
            </a:r>
          </a:p>
          <a:p>
            <a:pPr marL="0" indent="0" algn="l">
              <a:buNone/>
            </a:pPr>
            <a:r>
              <a:rPr lang="en-CA" dirty="0" smtClean="0">
                <a:latin typeface="Consolas" panose="020B0609020204030204" pitchFamily="49" charset="0"/>
                <a:cs typeface="Consolas" panose="020B0609020204030204" pitchFamily="49" charset="0"/>
              </a:rPr>
              <a:t>			 </a:t>
            </a:r>
            <a:r>
              <a:rPr lang="en-CA" dirty="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111</a:t>
            </a:r>
          </a:p>
          <a:p>
            <a:pPr marL="0" indent="0" algn="l">
              <a:buNone/>
            </a:pPr>
            <a:r>
              <a:rPr lang="en-CA" dirty="0" smtClean="0">
                <a:solidFill>
                  <a:schemeClr val="bg1">
                    <a:lumMod val="75000"/>
                  </a:schemeClr>
                </a:solidFill>
                <a:latin typeface="Consolas" panose="020B0609020204030204" pitchFamily="49" charset="0"/>
                <a:cs typeface="Consolas" panose="020B0609020204030204" pitchFamily="49" charset="0"/>
              </a:rPr>
              <a:t>			0b</a:t>
            </a:r>
            <a:r>
              <a:rPr lang="en-CA" dirty="0" smtClean="0">
                <a:latin typeface="Consolas" panose="020B0609020204030204" pitchFamily="49" charset="0"/>
                <a:cs typeface="Consolas" panose="020B0609020204030204" pitchFamily="49" charset="0"/>
              </a:rPr>
              <a:t>1000</a:t>
            </a:r>
          </a:p>
          <a:p>
            <a:pPr marL="0" indent="0" algn="l">
              <a:buNone/>
            </a:pPr>
            <a:r>
              <a:rPr lang="en-CA" dirty="0" smtClean="0">
                <a:solidFill>
                  <a:schemeClr val="bg1">
                    <a:lumMod val="75000"/>
                  </a:schemeClr>
                </a:solidFill>
                <a:latin typeface="Consolas" panose="020B0609020204030204" pitchFamily="49" charset="0"/>
                <a:cs typeface="Consolas" panose="020B0609020204030204" pitchFamily="49" charset="0"/>
              </a:rPr>
              <a:t>			0b</a:t>
            </a:r>
            <a:r>
              <a:rPr lang="en-CA" dirty="0" smtClean="0">
                <a:latin typeface="Consolas" panose="020B0609020204030204" pitchFamily="49" charset="0"/>
                <a:cs typeface="Consolas" panose="020B0609020204030204" pitchFamily="49" charset="0"/>
              </a:rPr>
              <a:t>1001</a:t>
            </a:r>
          </a:p>
          <a:p>
            <a:pPr marL="0" indent="0" algn="l">
              <a:buNone/>
            </a:pPr>
            <a:r>
              <a:rPr lang="en-CA" dirty="0" smtClean="0">
                <a:solidFill>
                  <a:schemeClr val="bg1">
                    <a:lumMod val="75000"/>
                  </a:schemeClr>
                </a:solidFill>
                <a:latin typeface="Consolas" panose="020B0609020204030204" pitchFamily="49" charset="0"/>
                <a:cs typeface="Consolas" panose="020B0609020204030204" pitchFamily="49" charset="0"/>
              </a:rPr>
              <a:t>			0b</a:t>
            </a:r>
            <a:r>
              <a:rPr lang="en-CA" dirty="0" smtClean="0">
                <a:latin typeface="Consolas" panose="020B0609020204030204" pitchFamily="49" charset="0"/>
                <a:cs typeface="Consolas" panose="020B0609020204030204" pitchFamily="49" charset="0"/>
              </a:rPr>
              <a:t>1010</a:t>
            </a:r>
          </a:p>
          <a:p>
            <a:pPr marL="0" indent="0" algn="l">
              <a:buNone/>
            </a:pPr>
            <a:r>
              <a:rPr lang="en-CA" dirty="0" smtClean="0">
                <a:solidFill>
                  <a:schemeClr val="bg1">
                    <a:lumMod val="75000"/>
                  </a:schemeClr>
                </a:solidFill>
                <a:latin typeface="Consolas" panose="020B0609020204030204" pitchFamily="49" charset="0"/>
                <a:cs typeface="Consolas" panose="020B0609020204030204" pitchFamily="49" charset="0"/>
              </a:rPr>
              <a:t>			0b</a:t>
            </a:r>
            <a:r>
              <a:rPr lang="en-CA" dirty="0" smtClean="0">
                <a:latin typeface="Consolas" panose="020B0609020204030204" pitchFamily="49" charset="0"/>
                <a:cs typeface="Consolas" panose="020B0609020204030204" pitchFamily="49" charset="0"/>
              </a:rPr>
              <a:t>1011</a:t>
            </a:r>
          </a:p>
        </p:txBody>
      </p:sp>
      <p:sp>
        <p:nvSpPr>
          <p:cNvPr id="4" name="Rectangle 3"/>
          <p:cNvSpPr/>
          <p:nvPr/>
        </p:nvSpPr>
        <p:spPr>
          <a:xfrm>
            <a:off x="4932040" y="2607416"/>
            <a:ext cx="1313180" cy="4154984"/>
          </a:xfrm>
          <a:prstGeom prst="rect">
            <a:avLst/>
          </a:prstGeom>
        </p:spPr>
        <p:txBody>
          <a:bodyPr wrap="none">
            <a:spAutoFit/>
          </a:bodyPr>
          <a:lstStyle/>
          <a:p>
            <a:pPr marL="0" indent="0" algn="ctr">
              <a:buNone/>
            </a:pPr>
            <a:r>
              <a:rPr lang="en-CA" sz="2400" dirty="0" smtClean="0">
                <a:latin typeface="Times New Roman" panose="02020603050405020304" pitchFamily="18" charset="0"/>
                <a:cs typeface="Times New Roman" panose="02020603050405020304" pitchFamily="18" charset="0"/>
              </a:rPr>
              <a:t>I</a:t>
            </a:r>
          </a:p>
          <a:p>
            <a:pPr marL="0" indent="0" algn="ctr">
              <a:buNone/>
            </a:pPr>
            <a:r>
              <a:rPr lang="en-CA" sz="2400" dirty="0" smtClean="0">
                <a:latin typeface="Times New Roman" panose="02020603050405020304" pitchFamily="18" charset="0"/>
                <a:cs typeface="Times New Roman" panose="02020603050405020304" pitchFamily="18" charset="0"/>
              </a:rPr>
              <a:t>II</a:t>
            </a:r>
          </a:p>
          <a:p>
            <a:pPr marL="0" indent="0" algn="ctr">
              <a:buNone/>
            </a:pPr>
            <a:r>
              <a:rPr lang="en-CA" sz="2400" dirty="0" smtClean="0">
                <a:latin typeface="Times New Roman" panose="02020603050405020304" pitchFamily="18" charset="0"/>
                <a:cs typeface="Times New Roman" panose="02020603050405020304" pitchFamily="18" charset="0"/>
              </a:rPr>
              <a:t>III</a:t>
            </a:r>
          </a:p>
          <a:p>
            <a:pPr marL="0" indent="0" algn="ctr">
              <a:buNone/>
            </a:pPr>
            <a:r>
              <a:rPr lang="en-CA" sz="2400" dirty="0" smtClean="0">
                <a:latin typeface="Times New Roman" panose="02020603050405020304" pitchFamily="18" charset="0"/>
                <a:cs typeface="Times New Roman" panose="02020603050405020304" pitchFamily="18" charset="0"/>
              </a:rPr>
              <a:t>IIII</a:t>
            </a:r>
          </a:p>
          <a:p>
            <a:pPr marL="0" indent="0" algn="ctr">
              <a:buNone/>
            </a:pPr>
            <a:r>
              <a:rPr lang="en-CA" sz="2400" dirty="0" smtClean="0">
                <a:latin typeface="Times New Roman" panose="02020603050405020304" pitchFamily="18" charset="0"/>
                <a:cs typeface="Times New Roman" panose="02020603050405020304" pitchFamily="18" charset="0"/>
              </a:rPr>
              <a:t>IIIII</a:t>
            </a:r>
          </a:p>
          <a:p>
            <a:pPr marL="0" indent="0" algn="ctr">
              <a:buNone/>
            </a:pPr>
            <a:r>
              <a:rPr lang="en-CA" sz="2400" dirty="0" smtClean="0">
                <a:latin typeface="Times New Roman" panose="02020603050405020304" pitchFamily="18" charset="0"/>
                <a:cs typeface="Times New Roman" panose="02020603050405020304" pitchFamily="18" charset="0"/>
              </a:rPr>
              <a:t>IIIIII</a:t>
            </a:r>
          </a:p>
          <a:p>
            <a:pPr marL="0" indent="0" algn="ctr">
              <a:buNone/>
            </a:pPr>
            <a:r>
              <a:rPr lang="en-CA" sz="2400" dirty="0" smtClean="0">
                <a:latin typeface="Times New Roman" panose="02020603050405020304" pitchFamily="18" charset="0"/>
                <a:cs typeface="Times New Roman" panose="02020603050405020304" pitchFamily="18" charset="0"/>
              </a:rPr>
              <a:t>IIIIIII</a:t>
            </a:r>
          </a:p>
          <a:p>
            <a:pPr marL="0" indent="0" algn="ctr">
              <a:buNone/>
            </a:pPr>
            <a:r>
              <a:rPr lang="en-CA" sz="2400" dirty="0" smtClean="0">
                <a:latin typeface="Times New Roman" panose="02020603050405020304" pitchFamily="18" charset="0"/>
                <a:cs typeface="Times New Roman" panose="02020603050405020304" pitchFamily="18" charset="0"/>
              </a:rPr>
              <a:t>IIIIIIII</a:t>
            </a:r>
          </a:p>
          <a:p>
            <a:pPr marL="0" indent="0" algn="ctr">
              <a:buNone/>
            </a:pPr>
            <a:r>
              <a:rPr lang="en-CA" sz="2400" dirty="0" smtClean="0">
                <a:latin typeface="Times New Roman" panose="02020603050405020304" pitchFamily="18" charset="0"/>
                <a:cs typeface="Times New Roman" panose="02020603050405020304" pitchFamily="18" charset="0"/>
              </a:rPr>
              <a:t>IIIIIIIII</a:t>
            </a:r>
          </a:p>
          <a:p>
            <a:pPr marL="0" indent="0" algn="ctr">
              <a:buNone/>
            </a:pPr>
            <a:r>
              <a:rPr lang="en-CA" sz="2400" dirty="0" smtClean="0">
                <a:latin typeface="Times New Roman" panose="02020603050405020304" pitchFamily="18" charset="0"/>
                <a:cs typeface="Times New Roman" panose="02020603050405020304" pitchFamily="18" charset="0"/>
              </a:rPr>
              <a:t>IIIIIIIIII</a:t>
            </a:r>
          </a:p>
          <a:p>
            <a:pPr marL="0" indent="0" algn="ctr">
              <a:buNone/>
            </a:pPr>
            <a:r>
              <a:rPr lang="en-CA" sz="2400" dirty="0" smtClean="0">
                <a:latin typeface="Times New Roman" panose="02020603050405020304" pitchFamily="18" charset="0"/>
                <a:cs typeface="Times New Roman" panose="02020603050405020304" pitchFamily="18" charset="0"/>
              </a:rPr>
              <a:t>IIIIIIIIIII</a:t>
            </a:r>
          </a:p>
        </p:txBody>
      </p:sp>
    </p:spTree>
    <p:extLst>
      <p:ext uri="{BB962C8B-B14F-4D97-AF65-F5344CB8AC3E}">
        <p14:creationId xmlns:p14="http://schemas.microsoft.com/office/powerpoint/2010/main" val="1852759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Counting in binary</a:t>
            </a:r>
            <a:endParaRPr lang="en-CA" dirty="0"/>
          </a:p>
        </p:txBody>
      </p:sp>
      <p:sp>
        <p:nvSpPr>
          <p:cNvPr id="3" name="Content Placeholder 2"/>
          <p:cNvSpPr>
            <a:spLocks noGrp="1"/>
          </p:cNvSpPr>
          <p:nvPr>
            <p:ph idx="1"/>
          </p:nvPr>
        </p:nvSpPr>
        <p:spPr/>
        <p:txBody>
          <a:bodyPr/>
          <a:lstStyle/>
          <a:p>
            <a:r>
              <a:rPr lang="en-CA" dirty="0" smtClean="0"/>
              <a:t>Normally, however, we just indicate the decimal number that it is equivalent to</a:t>
            </a:r>
          </a:p>
          <a:p>
            <a:pPr marL="0" indent="0" algn="l">
              <a:buNone/>
            </a:pPr>
            <a:r>
              <a:rPr lang="en-CA" dirty="0">
                <a:latin typeface="Consolas" panose="020B0609020204030204" pitchFamily="49" charset="0"/>
                <a:cs typeface="Consolas" panose="020B0609020204030204" pitchFamily="49" charset="0"/>
              </a:rPr>
              <a:t>			   </a:t>
            </a:r>
            <a:r>
              <a:rPr lang="en-CA" dirty="0" smtClean="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0		</a:t>
            </a:r>
            <a:r>
              <a:rPr lang="en-CA" dirty="0" smtClean="0">
                <a:latin typeface="Times New Roman" panose="02020603050405020304" pitchFamily="18" charset="0"/>
                <a:cs typeface="Times New Roman" panose="02020603050405020304" pitchFamily="18" charset="0"/>
              </a:rPr>
              <a:t>  0</a:t>
            </a:r>
            <a:endParaRPr lang="en-CA" dirty="0">
              <a:latin typeface="Consolas" panose="020B0609020204030204" pitchFamily="49" charset="0"/>
              <a:cs typeface="Consolas" panose="020B0609020204030204" pitchFamily="49" charset="0"/>
            </a:endParaRPr>
          </a:p>
          <a:p>
            <a:pPr marL="0" indent="0" algn="l">
              <a:buNone/>
            </a:pPr>
            <a:r>
              <a:rPr lang="en-CA" dirty="0">
                <a:latin typeface="Consolas" panose="020B0609020204030204" pitchFamily="49" charset="0"/>
                <a:cs typeface="Consolas" panose="020B0609020204030204" pitchFamily="49" charset="0"/>
              </a:rPr>
              <a:t>			   </a:t>
            </a:r>
            <a:r>
              <a:rPr lang="en-CA" dirty="0" smtClean="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a:t>
            </a:r>
            <a:r>
              <a:rPr lang="en-CA" dirty="0">
                <a:latin typeface="Consolas" panose="020B0609020204030204" pitchFamily="49" charset="0"/>
                <a:cs typeface="Consolas" panose="020B0609020204030204" pitchFamily="49"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1</a:t>
            </a:r>
            <a:endParaRPr lang="en-CA" dirty="0">
              <a:latin typeface="Consolas" panose="020B0609020204030204" pitchFamily="49" charset="0"/>
              <a:cs typeface="Consolas" panose="020B0609020204030204" pitchFamily="49" charset="0"/>
            </a:endParaRPr>
          </a:p>
          <a:p>
            <a:pPr marL="0" indent="0" algn="l">
              <a:buNone/>
            </a:pPr>
            <a:r>
              <a:rPr lang="en-CA" dirty="0">
                <a:latin typeface="Consolas" panose="020B0609020204030204" pitchFamily="49" charset="0"/>
                <a:cs typeface="Consolas" panose="020B0609020204030204" pitchFamily="49" charset="0"/>
              </a:rPr>
              <a:t>			  </a:t>
            </a:r>
            <a:r>
              <a:rPr lang="en-CA" dirty="0" smtClean="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10</a:t>
            </a:r>
            <a:r>
              <a:rPr lang="en-CA" dirty="0">
                <a:latin typeface="Consolas" panose="020B0609020204030204" pitchFamily="49" charset="0"/>
                <a:cs typeface="Consolas" panose="020B0609020204030204" pitchFamily="49"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2</a:t>
            </a:r>
            <a:endParaRPr lang="en-CA" dirty="0">
              <a:latin typeface="Consolas" panose="020B0609020204030204" pitchFamily="49" charset="0"/>
              <a:cs typeface="Consolas" panose="020B0609020204030204" pitchFamily="49" charset="0"/>
            </a:endParaRPr>
          </a:p>
          <a:p>
            <a:pPr marL="0" indent="0" algn="l">
              <a:buNone/>
            </a:pPr>
            <a:r>
              <a:rPr lang="en-CA" dirty="0">
                <a:latin typeface="Consolas" panose="020B0609020204030204" pitchFamily="49" charset="0"/>
                <a:cs typeface="Consolas" panose="020B0609020204030204" pitchFamily="49" charset="0"/>
              </a:rPr>
              <a:t>			  </a:t>
            </a:r>
            <a:r>
              <a:rPr lang="en-CA" dirty="0" smtClean="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11</a:t>
            </a:r>
            <a:r>
              <a:rPr lang="en-CA" dirty="0">
                <a:latin typeface="Consolas" panose="020B0609020204030204" pitchFamily="49" charset="0"/>
                <a:cs typeface="Consolas" panose="020B0609020204030204" pitchFamily="49"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3</a:t>
            </a:r>
            <a:endParaRPr lang="en-CA" dirty="0">
              <a:latin typeface="Consolas" panose="020B0609020204030204" pitchFamily="49" charset="0"/>
              <a:cs typeface="Consolas" panose="020B0609020204030204" pitchFamily="49" charset="0"/>
            </a:endParaRPr>
          </a:p>
          <a:p>
            <a:pPr marL="0" indent="0" algn="l">
              <a:buNone/>
            </a:pPr>
            <a:r>
              <a:rPr lang="en-CA" dirty="0">
                <a:latin typeface="Consolas" panose="020B0609020204030204" pitchFamily="49" charset="0"/>
                <a:cs typeface="Consolas" panose="020B0609020204030204" pitchFamily="49" charset="0"/>
              </a:rPr>
              <a:t>			 </a:t>
            </a:r>
            <a:r>
              <a:rPr lang="en-CA" dirty="0" smtClean="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100</a:t>
            </a:r>
            <a:r>
              <a:rPr lang="en-CA" dirty="0">
                <a:latin typeface="Consolas" panose="020B0609020204030204" pitchFamily="49" charset="0"/>
                <a:cs typeface="Consolas" panose="020B0609020204030204" pitchFamily="49"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4</a:t>
            </a:r>
            <a:endParaRPr lang="en-CA" dirty="0">
              <a:latin typeface="Consolas" panose="020B0609020204030204" pitchFamily="49" charset="0"/>
              <a:cs typeface="Consolas" panose="020B0609020204030204" pitchFamily="49" charset="0"/>
            </a:endParaRPr>
          </a:p>
          <a:p>
            <a:pPr marL="0" indent="0" algn="l">
              <a:buNone/>
            </a:pPr>
            <a:r>
              <a:rPr lang="en-CA" dirty="0">
                <a:latin typeface="Consolas" panose="020B0609020204030204" pitchFamily="49" charset="0"/>
                <a:cs typeface="Consolas" panose="020B0609020204030204" pitchFamily="49" charset="0"/>
              </a:rPr>
              <a:t>			 </a:t>
            </a:r>
            <a:r>
              <a:rPr lang="en-CA" dirty="0" smtClean="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101</a:t>
            </a:r>
            <a:r>
              <a:rPr lang="en-CA" dirty="0">
                <a:latin typeface="Consolas" panose="020B0609020204030204" pitchFamily="49" charset="0"/>
                <a:cs typeface="Consolas" panose="020B0609020204030204" pitchFamily="49"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5</a:t>
            </a:r>
            <a:endParaRPr lang="en-CA" dirty="0">
              <a:latin typeface="Consolas" panose="020B0609020204030204" pitchFamily="49" charset="0"/>
              <a:cs typeface="Consolas" panose="020B0609020204030204" pitchFamily="49" charset="0"/>
            </a:endParaRPr>
          </a:p>
          <a:p>
            <a:pPr marL="0" indent="0" algn="l">
              <a:buNone/>
            </a:pPr>
            <a:r>
              <a:rPr lang="en-CA" dirty="0">
                <a:latin typeface="Consolas" panose="020B0609020204030204" pitchFamily="49" charset="0"/>
                <a:cs typeface="Consolas" panose="020B0609020204030204" pitchFamily="49" charset="0"/>
              </a:rPr>
              <a:t>			 </a:t>
            </a:r>
            <a:r>
              <a:rPr lang="en-CA" dirty="0" smtClean="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110</a:t>
            </a:r>
            <a:r>
              <a:rPr lang="en-CA" dirty="0">
                <a:latin typeface="Consolas" panose="020B0609020204030204" pitchFamily="49" charset="0"/>
                <a:cs typeface="Consolas" panose="020B0609020204030204" pitchFamily="49"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6</a:t>
            </a:r>
            <a:endParaRPr lang="en-CA" dirty="0">
              <a:latin typeface="Consolas" panose="020B0609020204030204" pitchFamily="49" charset="0"/>
              <a:cs typeface="Consolas" panose="020B0609020204030204" pitchFamily="49" charset="0"/>
            </a:endParaRPr>
          </a:p>
          <a:p>
            <a:pPr marL="0" indent="0" algn="l">
              <a:buNone/>
            </a:pPr>
            <a:r>
              <a:rPr lang="en-CA" dirty="0">
                <a:latin typeface="Consolas" panose="020B0609020204030204" pitchFamily="49" charset="0"/>
                <a:cs typeface="Consolas" panose="020B0609020204030204" pitchFamily="49" charset="0"/>
              </a:rPr>
              <a:t>			 </a:t>
            </a:r>
            <a:r>
              <a:rPr lang="en-CA" dirty="0" smtClean="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111</a:t>
            </a:r>
            <a:r>
              <a:rPr lang="en-CA" dirty="0">
                <a:latin typeface="Consolas" panose="020B0609020204030204" pitchFamily="49" charset="0"/>
                <a:cs typeface="Consolas" panose="020B0609020204030204" pitchFamily="49"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7</a:t>
            </a:r>
            <a:endParaRPr lang="en-CA" dirty="0">
              <a:latin typeface="Consolas" panose="020B0609020204030204" pitchFamily="49" charset="0"/>
              <a:cs typeface="Consolas" panose="020B0609020204030204" pitchFamily="49" charset="0"/>
            </a:endParaRPr>
          </a:p>
          <a:p>
            <a:pPr marL="0" indent="0" algn="l">
              <a:buNone/>
            </a:pPr>
            <a:r>
              <a:rPr lang="en-CA" dirty="0">
                <a:solidFill>
                  <a:schemeClr val="bg1">
                    <a:lumMod val="75000"/>
                  </a:schemeClr>
                </a:solidFill>
                <a:latin typeface="Consolas" panose="020B0609020204030204" pitchFamily="49" charset="0"/>
                <a:cs typeface="Consolas" panose="020B0609020204030204" pitchFamily="49" charset="0"/>
              </a:rPr>
              <a:t>			</a:t>
            </a:r>
            <a:r>
              <a:rPr lang="en-CA" dirty="0" smtClean="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1000</a:t>
            </a:r>
            <a:r>
              <a:rPr lang="en-CA" dirty="0">
                <a:latin typeface="Consolas" panose="020B0609020204030204" pitchFamily="49" charset="0"/>
                <a:cs typeface="Consolas" panose="020B0609020204030204" pitchFamily="49"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8</a:t>
            </a:r>
            <a:endParaRPr lang="en-CA" dirty="0">
              <a:latin typeface="Consolas" panose="020B0609020204030204" pitchFamily="49" charset="0"/>
              <a:cs typeface="Consolas" panose="020B0609020204030204" pitchFamily="49" charset="0"/>
            </a:endParaRPr>
          </a:p>
          <a:p>
            <a:pPr marL="0" indent="0" algn="l">
              <a:buNone/>
            </a:pPr>
            <a:r>
              <a:rPr lang="en-CA" dirty="0">
                <a:solidFill>
                  <a:schemeClr val="bg1">
                    <a:lumMod val="75000"/>
                  </a:schemeClr>
                </a:solidFill>
                <a:latin typeface="Consolas" panose="020B0609020204030204" pitchFamily="49" charset="0"/>
                <a:cs typeface="Consolas" panose="020B0609020204030204" pitchFamily="49" charset="0"/>
              </a:rPr>
              <a:t>			</a:t>
            </a:r>
            <a:r>
              <a:rPr lang="en-CA" dirty="0" smtClean="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1001</a:t>
            </a:r>
            <a:r>
              <a:rPr lang="en-CA" dirty="0">
                <a:latin typeface="Consolas" panose="020B0609020204030204" pitchFamily="49" charset="0"/>
                <a:cs typeface="Consolas" panose="020B0609020204030204" pitchFamily="49"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9</a:t>
            </a:r>
            <a:endParaRPr lang="en-CA" dirty="0">
              <a:latin typeface="Consolas" panose="020B0609020204030204" pitchFamily="49" charset="0"/>
              <a:cs typeface="Consolas" panose="020B0609020204030204" pitchFamily="49" charset="0"/>
            </a:endParaRPr>
          </a:p>
          <a:p>
            <a:pPr marL="0" indent="0" algn="l">
              <a:buNone/>
            </a:pPr>
            <a:r>
              <a:rPr lang="en-CA" dirty="0">
                <a:solidFill>
                  <a:schemeClr val="bg1">
                    <a:lumMod val="75000"/>
                  </a:schemeClr>
                </a:solidFill>
                <a:latin typeface="Consolas" panose="020B0609020204030204" pitchFamily="49" charset="0"/>
                <a:cs typeface="Consolas" panose="020B0609020204030204" pitchFamily="49" charset="0"/>
              </a:rPr>
              <a:t>			</a:t>
            </a:r>
            <a:r>
              <a:rPr lang="en-CA" dirty="0" smtClean="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1010</a:t>
            </a:r>
            <a:r>
              <a:rPr lang="en-CA" dirty="0">
                <a:latin typeface="Consolas" panose="020B0609020204030204" pitchFamily="49" charset="0"/>
                <a:cs typeface="Consolas" panose="020B0609020204030204" pitchFamily="49" charset="0"/>
              </a:rPr>
              <a:t>		</a:t>
            </a:r>
            <a:r>
              <a:rPr lang="en-CA" dirty="0" smtClean="0">
                <a:latin typeface="Times New Roman" panose="02020603050405020304" pitchFamily="18" charset="0"/>
                <a:cs typeface="Times New Roman" panose="02020603050405020304" pitchFamily="18" charset="0"/>
              </a:rPr>
              <a:t>10</a:t>
            </a:r>
            <a:endParaRPr lang="en-CA" dirty="0">
              <a:latin typeface="Consolas" panose="020B0609020204030204" pitchFamily="49" charset="0"/>
              <a:cs typeface="Consolas" panose="020B0609020204030204" pitchFamily="49" charset="0"/>
            </a:endParaRPr>
          </a:p>
          <a:p>
            <a:pPr marL="0" indent="0" algn="l">
              <a:buNone/>
            </a:pPr>
            <a:r>
              <a:rPr lang="en-CA" dirty="0">
                <a:solidFill>
                  <a:schemeClr val="bg1">
                    <a:lumMod val="75000"/>
                  </a:schemeClr>
                </a:solidFill>
                <a:latin typeface="Consolas" panose="020B0609020204030204" pitchFamily="49" charset="0"/>
                <a:cs typeface="Consolas" panose="020B0609020204030204" pitchFamily="49" charset="0"/>
              </a:rPr>
              <a:t>			</a:t>
            </a:r>
            <a:r>
              <a:rPr lang="en-CA" dirty="0" smtClean="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1011</a:t>
            </a:r>
            <a:r>
              <a:rPr lang="en-CA" dirty="0">
                <a:latin typeface="Consolas" panose="020B0609020204030204" pitchFamily="49" charset="0"/>
                <a:cs typeface="Consolas" panose="020B0609020204030204" pitchFamily="49" charset="0"/>
              </a:rPr>
              <a:t>		</a:t>
            </a:r>
            <a:r>
              <a:rPr lang="en-CA" dirty="0" smtClean="0">
                <a:latin typeface="Times New Roman" panose="02020603050405020304" pitchFamily="18" charset="0"/>
                <a:cs typeface="Times New Roman" panose="02020603050405020304" pitchFamily="18" charset="0"/>
              </a:rPr>
              <a:t>11</a:t>
            </a: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3858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Counting in binary</a:t>
            </a:r>
            <a:endParaRPr lang="en-CA" dirty="0"/>
          </a:p>
        </p:txBody>
      </p:sp>
      <p:sp>
        <p:nvSpPr>
          <p:cNvPr id="3" name="Content Placeholder 2"/>
          <p:cNvSpPr>
            <a:spLocks noGrp="1"/>
          </p:cNvSpPr>
          <p:nvPr>
            <p:ph idx="1"/>
          </p:nvPr>
        </p:nvSpPr>
        <p:spPr/>
        <p:txBody>
          <a:bodyPr/>
          <a:lstStyle/>
          <a:p>
            <a:r>
              <a:rPr lang="en-CA" dirty="0" smtClean="0"/>
              <a:t>In decimal, each successive digit represents a higher power of ten:</a:t>
            </a:r>
          </a:p>
          <a:p>
            <a:pPr marL="0" indent="0" algn="ctr">
              <a:buNone/>
            </a:pPr>
            <a:r>
              <a:rPr lang="en-CA" dirty="0" smtClean="0">
                <a:latin typeface="Times New Roman" panose="02020603050405020304" pitchFamily="18" charset="0"/>
                <a:cs typeface="Times New Roman" panose="02020603050405020304" pitchFamily="18" charset="0"/>
              </a:rPr>
              <a:t>      10	10</a:t>
            </a:r>
            <a:r>
              <a:rPr lang="en-CA" baseline="30000" dirty="0">
                <a:latin typeface="Times New Roman" panose="02020603050405020304" pitchFamily="18" charset="0"/>
                <a:cs typeface="Times New Roman" panose="02020603050405020304" pitchFamily="18" charset="0"/>
              </a:rPr>
              <a:t>1</a:t>
            </a:r>
            <a:endParaRPr lang="en-CA" dirty="0" smtClean="0">
              <a:latin typeface="Times New Roman" panose="02020603050405020304" pitchFamily="18" charset="0"/>
              <a:cs typeface="Times New Roman" panose="02020603050405020304" pitchFamily="18" charset="0"/>
            </a:endParaRPr>
          </a:p>
          <a:p>
            <a:pPr marL="0" indent="0" algn="ctr">
              <a:buNone/>
            </a:pPr>
            <a:r>
              <a:rPr lang="en-CA" dirty="0" smtClean="0">
                <a:latin typeface="Times New Roman" panose="02020603050405020304" pitchFamily="18" charset="0"/>
                <a:cs typeface="Times New Roman" panose="02020603050405020304" pitchFamily="18" charset="0"/>
              </a:rPr>
              <a:t>    100</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10</a:t>
            </a:r>
            <a:r>
              <a:rPr lang="en-CA" baseline="30000"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p>
            <a:pPr marL="0" indent="0" algn="ctr">
              <a:buNone/>
            </a:pPr>
            <a:r>
              <a:rPr lang="en-CA" dirty="0" smtClean="0">
                <a:latin typeface="Times New Roman" panose="02020603050405020304" pitchFamily="18" charset="0"/>
                <a:cs typeface="Times New Roman" panose="02020603050405020304" pitchFamily="18" charset="0"/>
              </a:rPr>
              <a:t>  1000</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10</a:t>
            </a:r>
            <a:r>
              <a:rPr lang="en-CA" baseline="30000" dirty="0" smtClean="0">
                <a:latin typeface="Times New Roman" panose="02020603050405020304" pitchFamily="18" charset="0"/>
                <a:cs typeface="Times New Roman" panose="02020603050405020304" pitchFamily="18" charset="0"/>
              </a:rPr>
              <a:t>3</a:t>
            </a:r>
            <a:endParaRPr lang="en-CA" dirty="0">
              <a:latin typeface="Times New Roman" panose="02020603050405020304" pitchFamily="18" charset="0"/>
              <a:cs typeface="Times New Roman" panose="02020603050405020304" pitchFamily="18" charset="0"/>
            </a:endParaRPr>
          </a:p>
          <a:p>
            <a:pPr marL="0" indent="0" algn="ctr">
              <a:buNone/>
            </a:pPr>
            <a:r>
              <a:rPr lang="en-CA" dirty="0" smtClean="0">
                <a:latin typeface="Times New Roman" panose="02020603050405020304" pitchFamily="18" charset="0"/>
                <a:cs typeface="Times New Roman" panose="02020603050405020304" pitchFamily="18" charset="0"/>
              </a:rPr>
              <a:t>10000</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10</a:t>
            </a:r>
            <a:r>
              <a:rPr lang="en-CA" baseline="30000" dirty="0" smtClean="0">
                <a:latin typeface="Times New Roman" panose="02020603050405020304" pitchFamily="18" charset="0"/>
                <a:cs typeface="Times New Roman" panose="02020603050405020304" pitchFamily="18" charset="0"/>
              </a:rPr>
              <a:t>4</a:t>
            </a:r>
            <a:endParaRPr lang="en-CA" dirty="0">
              <a:latin typeface="Times New Roman" panose="02020603050405020304" pitchFamily="18" charset="0"/>
              <a:cs typeface="Times New Roman" panose="02020603050405020304" pitchFamily="18" charset="0"/>
            </a:endParaRPr>
          </a:p>
          <a:p>
            <a:endParaRPr lang="en-CA" dirty="0" smtClean="0"/>
          </a:p>
          <a:p>
            <a:r>
              <a:rPr lang="en-CA" dirty="0" smtClean="0"/>
              <a:t>In binary, </a:t>
            </a:r>
            <a:r>
              <a:rPr lang="en-CA" dirty="0"/>
              <a:t>each successive digit represents a higher power of </a:t>
            </a:r>
            <a:r>
              <a:rPr lang="en-CA" dirty="0" smtClean="0"/>
              <a:t>two:</a:t>
            </a:r>
            <a:endParaRPr lang="en-CA" dirty="0"/>
          </a:p>
          <a:p>
            <a:pPr marL="0" indent="0" algn="ctr">
              <a:buNone/>
            </a:pPr>
            <a:r>
              <a:rPr lang="en-CA" dirty="0">
                <a:latin typeface="Times New Roman" panose="02020603050405020304" pitchFamily="18" charset="0"/>
                <a:cs typeface="Times New Roman" panose="02020603050405020304" pitchFamily="18" charset="0"/>
              </a:rPr>
              <a:t>      </a:t>
            </a:r>
            <a:r>
              <a:rPr lang="en-CA" dirty="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10</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1</a:t>
            </a:r>
            <a:r>
              <a:rPr lang="en-CA" dirty="0" smtClean="0">
                <a:latin typeface="Times New Roman" panose="02020603050405020304" pitchFamily="18" charset="0"/>
                <a:cs typeface="Times New Roman" panose="02020603050405020304" pitchFamily="18" charset="0"/>
              </a:rPr>
              <a:t> =   2</a:t>
            </a:r>
            <a:endParaRPr lang="en-CA" dirty="0">
              <a:latin typeface="Times New Roman" panose="02020603050405020304" pitchFamily="18" charset="0"/>
              <a:cs typeface="Times New Roman" panose="02020603050405020304" pitchFamily="18" charset="0"/>
            </a:endParaRPr>
          </a:p>
          <a:p>
            <a:pPr marL="0" indent="0" algn="ctr">
              <a:buNone/>
            </a:pPr>
            <a:r>
              <a:rPr lang="en-CA" dirty="0">
                <a:latin typeface="Times New Roman" panose="02020603050405020304" pitchFamily="18" charset="0"/>
                <a:cs typeface="Times New Roman" panose="02020603050405020304" pitchFamily="18" charset="0"/>
              </a:rPr>
              <a:t>    </a:t>
            </a:r>
            <a:r>
              <a:rPr lang="en-CA" dirty="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100</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2</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4</a:t>
            </a:r>
            <a:endParaRPr lang="en-CA" dirty="0">
              <a:latin typeface="Times New Roman" panose="02020603050405020304" pitchFamily="18" charset="0"/>
              <a:cs typeface="Times New Roman" panose="02020603050405020304" pitchFamily="18" charset="0"/>
            </a:endParaRPr>
          </a:p>
          <a:p>
            <a:pPr marL="0" indent="0" algn="ctr">
              <a:buNone/>
            </a:pPr>
            <a:r>
              <a:rPr lang="en-CA" dirty="0">
                <a:latin typeface="Times New Roman" panose="02020603050405020304" pitchFamily="18" charset="0"/>
                <a:cs typeface="Times New Roman" panose="02020603050405020304" pitchFamily="18" charset="0"/>
              </a:rPr>
              <a:t>  </a:t>
            </a:r>
            <a:r>
              <a:rPr lang="en-CA" dirty="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1000</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3</a:t>
            </a:r>
            <a:r>
              <a:rPr lang="en-CA" dirty="0">
                <a:latin typeface="Times New Roman" panose="02020603050405020304" pitchFamily="18" charset="0"/>
                <a:cs typeface="Times New Roman" panose="02020603050405020304" pitchFamily="18" charset="0"/>
              </a:rPr>
              <a:t> = </a:t>
            </a:r>
            <a:r>
              <a:rPr lang="en-CA" dirty="0" smtClean="0">
                <a:latin typeface="Times New Roman" panose="02020603050405020304" pitchFamily="18" charset="0"/>
                <a:cs typeface="Times New Roman" panose="02020603050405020304" pitchFamily="18" charset="0"/>
              </a:rPr>
              <a:t>  8</a:t>
            </a:r>
            <a:endParaRPr lang="en-CA" dirty="0">
              <a:latin typeface="Times New Roman" panose="02020603050405020304" pitchFamily="18" charset="0"/>
              <a:cs typeface="Times New Roman" panose="02020603050405020304" pitchFamily="18" charset="0"/>
            </a:endParaRPr>
          </a:p>
          <a:p>
            <a:pPr marL="0" indent="0" algn="ctr">
              <a:buNone/>
            </a:pPr>
            <a:r>
              <a:rPr lang="en-CA" dirty="0">
                <a:solidFill>
                  <a:schemeClr val="bg1">
                    <a:lumMod val="75000"/>
                  </a:schemeClr>
                </a:solidFill>
                <a:latin typeface="Consolas" panose="020B0609020204030204" pitchFamily="49" charset="0"/>
                <a:cs typeface="Consolas" panose="020B0609020204030204" pitchFamily="49" charset="0"/>
              </a:rPr>
              <a:t>0b</a:t>
            </a:r>
            <a:r>
              <a:rPr lang="en-CA" dirty="0" smtClean="0">
                <a:latin typeface="Consolas" panose="020B0609020204030204" pitchFamily="49" charset="0"/>
                <a:cs typeface="Consolas" panose="020B0609020204030204" pitchFamily="49" charset="0"/>
              </a:rPr>
              <a:t>10000</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4</a:t>
            </a:r>
            <a:r>
              <a:rPr lang="en-CA" dirty="0">
                <a:latin typeface="Times New Roman" panose="02020603050405020304" pitchFamily="18" charset="0"/>
                <a:cs typeface="Times New Roman" panose="02020603050405020304" pitchFamily="18" charset="0"/>
              </a:rPr>
              <a:t> = </a:t>
            </a:r>
            <a:r>
              <a:rPr lang="en-CA" dirty="0" smtClean="0">
                <a:latin typeface="Times New Roman" panose="02020603050405020304" pitchFamily="18" charset="0"/>
                <a:cs typeface="Times New Roman" panose="02020603050405020304" pitchFamily="18" charset="0"/>
              </a:rPr>
              <a:t>16</a:t>
            </a:r>
            <a:endParaRPr lang="en-CA" dirty="0">
              <a:latin typeface="Times New Roman" panose="02020603050405020304" pitchFamily="18" charset="0"/>
              <a:cs typeface="Times New Roman" panose="02020603050405020304" pitchFamily="18" charset="0"/>
            </a:endParaRPr>
          </a:p>
          <a:p>
            <a:pPr marL="0" indent="0" algn="l">
              <a:buNone/>
            </a:pPr>
            <a:endParaRPr lang="en-CA"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0029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63045</TotalTime>
  <Words>1368</Words>
  <Application>Microsoft Office PowerPoint</Application>
  <PresentationFormat>On-screen Show (4:3)</PresentationFormat>
  <Paragraphs>373</Paragraphs>
  <Slides>26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ＭＳ Ｐゴシック</vt:lpstr>
      <vt:lpstr>Arial</vt:lpstr>
      <vt:lpstr>Calibri</vt:lpstr>
      <vt:lpstr>Consolas</vt:lpstr>
      <vt:lpstr>Constantia</vt:lpstr>
      <vt:lpstr>Georgia</vt:lpstr>
      <vt:lpstr>Times New Roman</vt:lpstr>
      <vt:lpstr>Wingdings</vt:lpstr>
      <vt:lpstr>Custom Design</vt:lpstr>
      <vt:lpstr>Binary and hexadecimal numbers</vt:lpstr>
      <vt:lpstr>Outline</vt:lpstr>
      <vt:lpstr>Counting</vt:lpstr>
      <vt:lpstr>Counting</vt:lpstr>
      <vt:lpstr>Counting in binary</vt:lpstr>
      <vt:lpstr>Counting in binary</vt:lpstr>
      <vt:lpstr>Counting in binary</vt:lpstr>
      <vt:lpstr>Counting in binary</vt:lpstr>
      <vt:lpstr>Counting in binary</vt:lpstr>
      <vt:lpstr>Counting in binary</vt:lpstr>
      <vt:lpstr>Binary integers</vt:lpstr>
      <vt:lpstr>Binary real numbers</vt:lpstr>
      <vt:lpstr>Addition</vt:lpstr>
      <vt:lpstr>Multiplication</vt:lpstr>
      <vt:lpstr>Note</vt:lpstr>
      <vt:lpstr>Verbosity</vt:lpstr>
      <vt:lpstr>4-bit translation</vt:lpstr>
      <vt:lpstr>4-bit translation</vt:lpstr>
      <vt:lpstr>4-bit translation</vt:lpstr>
      <vt:lpstr>4-bit translation</vt:lpstr>
      <vt:lpstr>Hexadecimal numbers</vt:lpstr>
      <vt:lpstr>Hexadecimal numbers</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1263</cp:revision>
  <dcterms:created xsi:type="dcterms:W3CDTF">2009-09-11T23:00:44Z</dcterms:created>
  <dcterms:modified xsi:type="dcterms:W3CDTF">2019-10-05T00:07:24Z</dcterms:modified>
</cp:coreProperties>
</file>